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57" r:id="rId6"/>
    <p:sldId id="320" r:id="rId7"/>
    <p:sldId id="382" r:id="rId8"/>
    <p:sldId id="383" r:id="rId9"/>
    <p:sldId id="384" r:id="rId10"/>
    <p:sldId id="385" r:id="rId11"/>
    <p:sldId id="386" r:id="rId12"/>
    <p:sldId id="388" r:id="rId13"/>
    <p:sldId id="389" r:id="rId14"/>
    <p:sldId id="390" r:id="rId15"/>
    <p:sldId id="391" r:id="rId16"/>
    <p:sldId id="392" r:id="rId17"/>
    <p:sldId id="393" r:id="rId18"/>
    <p:sldId id="394" r:id="rId19"/>
    <p:sldId id="395" r:id="rId20"/>
    <p:sldId id="396" r:id="rId21"/>
    <p:sldId id="331" r:id="rId22"/>
    <p:sldId id="333" r:id="rId23"/>
    <p:sldId id="332" r:id="rId24"/>
    <p:sldId id="397" r:id="rId25"/>
    <p:sldId id="398" r:id="rId26"/>
    <p:sldId id="399" r:id="rId27"/>
    <p:sldId id="400" r:id="rId28"/>
    <p:sldId id="401" r:id="rId29"/>
    <p:sldId id="402" r:id="rId30"/>
    <p:sldId id="403" r:id="rId31"/>
    <p:sldId id="285" r:id="rId32"/>
    <p:sldId id="404" r:id="rId33"/>
    <p:sldId id="363" r:id="rId34"/>
    <p:sldId id="364" r:id="rId35"/>
    <p:sldId id="405" r:id="rId36"/>
    <p:sldId id="292" r:id="rId37"/>
    <p:sldId id="335" r:id="rId38"/>
    <p:sldId id="406" r:id="rId39"/>
  </p:sldIdLst>
  <p:sldSz cx="1219200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7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775"/>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3" Type="http://schemas.openxmlformats.org/officeDocument/2006/relationships/tags" Target="tags/tag97.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湖北汉阳一中等校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一个党员就是一面旗帜，哪里有困难，哪里就有中国共产党员的身影，</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了却家国天下事，一头白发终不悔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，防护工程专家钱七虎获颁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感动中国人物</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。他以穿山入海的雄魄为国铸就</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地下钢铁长城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，生动体现了中国共产党人坚定信念、勇于拼搏、无私奉献的高尚品质和崇高精神。这启示广大共产党员要（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立党为公、执政为民，维护广大人民的根本利益</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谦虚谨慎、艰苦奋斗，没有任何自己个人的利益</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热爱祖国、不负人民，发挥党员的先锋模范作用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不忘初心、牢记使命，承担起自己的责任和使命</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071235" y="224028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79645"/>
            <a:ext cx="1063879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【解析】本题考查共产党员的先锋模范作用。立党为公、执政为民的主体是中国共产党，不是共产党员，</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不选。</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没有任何自己个人的利益</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说法错误，共产党员可以有个人合法的正当利益，</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错误。一个党员就是一面旗帜，哪里有困难，哪里就有中国共产党员的身影。</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了却家国天下事，一头白发终不悔</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，钱七虎的事迹启示广大共产党员要不忘初心、牢记使命，承担起自己的责任和使命；热爱祖国、不负人民，发挥党员的先锋模范作用，</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河北邢台一中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以史为鉴，可以知兴替。</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重视对历史的学习和对历史经验的总结与运用，从中找到前进的正确方向和正确道路，是我们党的优良传统，也是我们党领导中国革命、建设、改革不断取得胜利的一个重要原因。党重视总结历史经验旨在（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坚定理想信念，确立执政能力，保持纯洁特性</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把握历史规律，推进理论创新，找准前进方向</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争取历史主动，推动自我革命，践行初心使命</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加强党的建设，提高领导水平，巩固基本矛盾</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888605" y="188023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334510"/>
            <a:ext cx="10484485"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中国共产党不断加强自身建设。党重视总结历史经验是我们党领导中国革命、建设、改革不断取得胜利的一个重要原因，表明党在新民主主义革命时期重视总结历史经验，但新民主主义革命时期共产党还没有执政，且</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确立执政能力</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也不是党重视总结历史经验的目的，</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以史为鉴，可以知兴替。</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党重视总结历史经验从中找到前进的正确方向和正确道路，表明党重视总结历史经验旨在保持清醒，把握历史规律，争取历史主动，推进理论创新，找准前进方向，推动自我革命，践行初心使命，</a:t>
            </a:r>
            <a:r>
              <a:rPr lang="en-US" altLang="en-US" sz="1600">
                <a:latin typeface="黑体" panose="02010609060101010101" charset="-122"/>
                <a:ea typeface="黑体" panose="02010609060101010101" charset="-122"/>
                <a:cs typeface="黑体" panose="02010609060101010101" charset="-122"/>
                <a:sym typeface="+mn-ea"/>
              </a:rPr>
              <a:t>②③</a:t>
            </a:r>
            <a:r>
              <a:rPr lang="zh-CN" altLang="en-US" sz="1600">
                <a:latin typeface="黑体" panose="02010609060101010101" charset="-122"/>
                <a:ea typeface="黑体" panose="02010609060101010101" charset="-122"/>
                <a:cs typeface="黑体" panose="02010609060101010101" charset="-122"/>
                <a:sym typeface="+mn-ea"/>
              </a:rPr>
              <a:t>符合题意；党重视总结历史经验有利于加强党的建设，提高领导水平，</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巩固基本矛盾</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说法不当，</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10.[</a:t>
            </a:r>
            <a:r>
              <a:rPr lang="zh-CN" altLang="en-US">
                <a:latin typeface="仿宋" panose="02010609060101010101" charset="-122"/>
                <a:ea typeface="仿宋" panose="02010609060101010101" charset="-122"/>
                <a:cs typeface="仿宋" panose="02010609060101010101" charset="-122"/>
              </a:rPr>
              <a:t>山东青岛</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新时代新征程，党的建设特别是党风廉政建设面临不少顽固性、多发性问题。为此，广大党员干部要自觉坚定理想信念、提升思想境界、加强党性锻炼，始终保持共产党人的高尚品格和廉洁操守。关于加强党风廉政建设，下列分析合理的是（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强化不敢腐的震慑效能，坚持无禁区、全覆盖、零容忍</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强化不能腐的制度约束，扎紧制度笼子，增强制度刚性</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强化不想腐的思想教育，牢固树立伟大复兴的最高理想</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坚持三者有效贯通一体推进，确立党的领导和执政地位</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138795" y="182880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50715"/>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中国共产党不断加强自身建设、全面从严治党。新时代新征程，党的建设特别是党风廉政建设面临不少顽固性、多发性问题。为此，要强化不能腐的制度约束，扎紧制度笼子，增强制度刚性，要强化不敢腐的震慑效能，坚持无禁区、全覆盖、零容忍，</a:t>
            </a:r>
            <a:r>
              <a:rPr lang="en-US" altLang="en-US" sz="1600">
                <a:latin typeface="黑体" panose="02010609060101010101" charset="-122"/>
                <a:ea typeface="黑体" panose="02010609060101010101" charset="-122"/>
                <a:cs typeface="黑体" panose="02010609060101010101" charset="-122"/>
                <a:sym typeface="+mn-ea"/>
              </a:rPr>
              <a:t>①②</a:t>
            </a:r>
            <a:r>
              <a:rPr lang="zh-CN" altLang="en-US" sz="1600">
                <a:latin typeface="黑体" panose="02010609060101010101" charset="-122"/>
                <a:ea typeface="黑体" panose="02010609060101010101" charset="-122"/>
                <a:cs typeface="黑体" panose="02010609060101010101" charset="-122"/>
                <a:sym typeface="+mn-ea"/>
              </a:rPr>
              <a:t>符合题意；中国共产党的初心和使命是为中国人民谋幸福、为中华民族谋复兴，中国共产党的最高理想和最终目标是实现共产主义，</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说法错误；党的领导和执政地位早已确立。坚持三者有效贯通一体推进，有利于加强党的领导和巩固党的长期执政地位，</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11.[</a:t>
            </a:r>
            <a:r>
              <a:rPr lang="zh-CN" altLang="en-US">
                <a:latin typeface="仿宋" panose="02010609060101010101" charset="-122"/>
                <a:ea typeface="仿宋" panose="02010609060101010101" charset="-122"/>
                <a:cs typeface="仿宋" panose="02010609060101010101" charset="-122"/>
              </a:rPr>
              <a:t>黑龙江双鸭山一中等校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党是最高政治领导力量，不是说党要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包打天下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，事无巨细什么都去管；党领导一切，并不是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取代一切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。对此理解正确的是（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坚持党的领导是中国革命、建设和改革事业不断取得胜利的根本政治保证</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党发挥总揽全局、协调各方的领导核心作用，不断完善党的集中统一领导</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党具体管理经济建设、政治建设、文化建设等国家工作的各个方面、各个环节</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加强党的集中统一领导，代替人大履行职能、开展工作、发挥作用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555355" y="147002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063365"/>
            <a:ext cx="10368280" cy="20840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【解析】本题考查新时代坚持和加强党的全面领导。党是最高政治领导力量，党领导一切，因为坚持党的领导是中国革命、建设和改革事业不断取得胜利的根本政治保证，</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符合题意；党领导一切，并不是</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取代一切</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，党发挥总揽全局、协调各方的领导核心作用，不断完善党的集中统一领导，不是事无巨细什么都去管，</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符合题意；中国共产党不是国家机关，不履行国家职能，</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错误；加强党的集中统一领导，党领导并支持人大依法履行职能，不能代替人大履行职能、开展工作、发挥作用，</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错误。</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12.[</a:t>
            </a:r>
            <a:r>
              <a:rPr lang="zh-CN" altLang="en-US">
                <a:latin typeface="仿宋" panose="02010609060101010101" charset="-122"/>
                <a:ea typeface="仿宋" panose="02010609060101010101" charset="-122"/>
                <a:cs typeface="仿宋" panose="02010609060101010101" charset="-122"/>
              </a:rPr>
              <a:t>广东部分学校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党的二十届中央纪律检查委员会第四次全体会议一致表示，将以习近平总书记重要讲话精神为指引，坚定信心、敢于斗争，坚决扛起监督责任、推动落实主体责任，聚焦</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国之大者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强化政治监督，坚定不移正风肃纪，以永远在路上的坚韧执着深入推进反腐败斗争。中国共产党应（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坚持依法执政，以制度建设为基本执政方式</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实现自我净化，永葆马克思主义政党先进性</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引领社会革命，持续完善社会多元治理体系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践行初心使命，推动健全全面从严治党体系</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353310" y="227457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828540"/>
            <a:ext cx="103682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【解析】本题考查党的先进性、全面从严治党。依法执政是党的基本执政方式，</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错误。反腐败斗争是党自我净化的重要体现，有利于永葆马克思主义政党的先进性，</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入选。材料强调的是党的自我革命，而非社会革命，</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不选。反腐败斗争是践行中国共产党</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为中国人民谋幸福</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初心使命的必然要求，要坚定不移推动健全全面从严治党体系，</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入选。</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13.[</a:t>
            </a:r>
            <a:r>
              <a:rPr lang="zh-CN" altLang="en-US">
                <a:latin typeface="仿宋" panose="02010609060101010101" charset="-122"/>
                <a:ea typeface="仿宋" panose="02010609060101010101" charset="-122"/>
                <a:cs typeface="仿宋" panose="02010609060101010101" charset="-122"/>
              </a:rPr>
              <a:t>湖北十堰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cs typeface="黑体" panose="02010609060101010101" charset="-122"/>
              </a:rPr>
              <a:t>2025</a:t>
            </a:r>
            <a:r>
              <a:rPr lang="zh-CN" altLang="en-US">
                <a:latin typeface="黑体" panose="02010609060101010101" charset="-122"/>
                <a:ea typeface="黑体" panose="02010609060101010101" charset="-122"/>
                <a:cs typeface="黑体" panose="02010609060101010101" charset="-122"/>
              </a:rPr>
              <a:t>年，中央一号文件首次提出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农业新质生产力</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。四川省委一号文件新闻发布会上，强调四川将着力实施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农业科技创新效能提升、川种振兴、天府良机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等三大行动，进一步强化农业科技支撑，大力发展农业新质生产力。这体现了四川省委（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坚持依法执政，为新质生产力发展提供法律保障</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坚持科学执政，尊重经济发展规律推动生产力发展</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坚持民主执政，巩固和扩大党长期执政的群众基础</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坚持依法执政、民主执政和科学执政三者的有机统一</a:t>
            </a:r>
            <a:endParaRPr lang="zh-CN"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568690" y="189039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043045"/>
            <a:ext cx="10368280" cy="20840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【解析】本题考查科学执政、民主执政、依法执政。四川省委着力实施</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农业科技创新效能提升、川种振兴、天府良机</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等三大行动，这是遵循农业经济发展规律，用科学的举措推动生产力发展的表现，体现了科学执政，未涉及为新质生产力发展提供法律保障，</a:t>
            </a:r>
            <a:r>
              <a:rPr lang="en-US" altLang="zh-CN">
                <a:latin typeface="黑体" panose="02010609060101010101" charset="-122"/>
                <a:ea typeface="黑体" panose="02010609060101010101" charset="-122"/>
                <a:cs typeface="黑体" panose="02010609060101010101" charset="-122"/>
                <a:sym typeface="+mn-ea"/>
              </a:rPr>
              <a:t>B</a:t>
            </a:r>
            <a:r>
              <a:rPr lang="zh-CN" altLang="en-US">
                <a:latin typeface="黑体" panose="02010609060101010101" charset="-122"/>
                <a:ea typeface="黑体" panose="02010609060101010101" charset="-122"/>
                <a:cs typeface="黑体" panose="02010609060101010101" charset="-122"/>
                <a:sym typeface="+mn-ea"/>
              </a:rPr>
              <a:t>符合题意，</a:t>
            </a:r>
            <a:r>
              <a:rPr lang="en-US" altLang="zh-CN">
                <a:latin typeface="黑体" panose="02010609060101010101" charset="-122"/>
                <a:ea typeface="黑体" panose="02010609060101010101" charset="-122"/>
                <a:cs typeface="黑体" panose="02010609060101010101" charset="-122"/>
                <a:sym typeface="+mn-ea"/>
              </a:rPr>
              <a:t>A</a:t>
            </a:r>
            <a:r>
              <a:rPr lang="zh-CN" altLang="en-US">
                <a:latin typeface="黑体" panose="02010609060101010101" charset="-122"/>
                <a:ea typeface="黑体" panose="02010609060101010101" charset="-122"/>
                <a:cs typeface="黑体" panose="02010609060101010101" charset="-122"/>
                <a:sym typeface="+mn-ea"/>
              </a:rPr>
              <a:t>不符合题意。材料未涉及巩固和扩大党长期执政的群众基础，没有体现民主执政，</a:t>
            </a:r>
            <a:r>
              <a:rPr lang="en-US" altLang="zh-CN">
                <a:latin typeface="黑体" panose="02010609060101010101" charset="-122"/>
                <a:ea typeface="黑体" panose="02010609060101010101" charset="-122"/>
                <a:cs typeface="黑体" panose="02010609060101010101" charset="-122"/>
                <a:sym typeface="+mn-ea"/>
              </a:rPr>
              <a:t>C</a:t>
            </a:r>
            <a:r>
              <a:rPr lang="zh-CN" altLang="en-US">
                <a:latin typeface="黑体" panose="02010609060101010101" charset="-122"/>
                <a:ea typeface="黑体" panose="02010609060101010101" charset="-122"/>
                <a:cs typeface="黑体" panose="02010609060101010101" charset="-122"/>
                <a:sym typeface="+mn-ea"/>
              </a:rPr>
              <a:t>不符合题意。材料强调四川省委通过科学的举措发展农业新质生产力，突出科学执政，没有体现依法执政、民主执政和科学执政三者的有机统一，</a:t>
            </a:r>
            <a:r>
              <a:rPr lang="en-US" altLang="zh-CN">
                <a:latin typeface="黑体" panose="02010609060101010101" charset="-122"/>
                <a:ea typeface="黑体" panose="02010609060101010101" charset="-122"/>
                <a:cs typeface="黑体" panose="02010609060101010101" charset="-122"/>
                <a:sym typeface="+mn-ea"/>
              </a:rPr>
              <a:t>D</a:t>
            </a:r>
            <a:r>
              <a:rPr lang="zh-CN" altLang="en-US">
                <a:latin typeface="黑体" panose="02010609060101010101" charset="-122"/>
                <a:ea typeface="黑体" panose="02010609060101010101" charset="-122"/>
                <a:cs typeface="黑体" panose="02010609060101010101" charset="-122"/>
                <a:sym typeface="+mn-ea"/>
              </a:rPr>
              <a:t>不符合题意。</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14.[</a:t>
            </a:r>
            <a:r>
              <a:rPr lang="zh-CN" altLang="en-US">
                <a:latin typeface="仿宋" panose="02010609060101010101" charset="-122"/>
                <a:ea typeface="仿宋" panose="02010609060101010101" charset="-122"/>
                <a:cs typeface="仿宋" panose="02010609060101010101" charset="-122"/>
              </a:rPr>
              <a:t>浙江温州</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如果将构建党内法规制度体系比作盖房子，修订完善党章是夯基垒台，制定若干部准则条例等基础主干法规是立柱架梁，那么出台一大批规则、规定、办法、细则等配套法规就是添砖加瓦。完善配套党内法规有利于（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实现全面从严治党，保持党的纯洁性</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确立党的执政地位，提高党的执政能力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完善党的执政方式，转变党的执政理念</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加强党的自身建设，巩固党的长期执政地位</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5581015" y="186753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663440"/>
            <a:ext cx="103682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中国共产党不断加强自身建设、全面从严治党。加强党的自身建设要全面从严治党，加强党内法规制度建设是全面从严治党的长远之策、根本之策。完善配套党内法规有利于实现全面从严治党，保持党的纯洁性，有利于加强党的自身建设，巩固党的长期执政地位，</a:t>
            </a:r>
            <a:r>
              <a:rPr lang="en-US" altLang="en-US" sz="1600">
                <a:latin typeface="黑体" panose="02010609060101010101" charset="-122"/>
                <a:ea typeface="黑体" panose="02010609060101010101" charset="-122"/>
                <a:cs typeface="黑体" panose="02010609060101010101" charset="-122"/>
                <a:sym typeface="+mn-ea"/>
              </a:rPr>
              <a:t>①④</a:t>
            </a:r>
            <a:r>
              <a:rPr lang="zh-CN" altLang="en-US" sz="1600">
                <a:latin typeface="黑体" panose="02010609060101010101" charset="-122"/>
                <a:ea typeface="黑体" panose="02010609060101010101" charset="-122"/>
                <a:cs typeface="黑体" panose="02010609060101010101" charset="-122"/>
                <a:sym typeface="+mn-ea"/>
              </a:rPr>
              <a:t>符合题意；党的执政地位早已确立，</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排除；中国共产党的执政理念没有转变，依然是立党为公、执政为民，</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47390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15.[</a:t>
            </a:r>
            <a:r>
              <a:rPr lang="zh-CN" altLang="en-US">
                <a:latin typeface="仿宋" panose="02010609060101010101" charset="-122"/>
                <a:ea typeface="仿宋" panose="02010609060101010101" charset="-122"/>
                <a:cs typeface="仿宋" panose="02010609060101010101" charset="-122"/>
              </a:rPr>
              <a:t>湖南石门一中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党的作风建设就是党的形象，关系人心向背，决定党和国家事业成败。党的十八大以来，习近平总书记围绕加强党的作风建设多次引经据典，譬喻丰富，涤荡心灵。下列理解正确的是（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②④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411095" y="189103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graphicFrame>
        <p:nvGraphicFramePr>
          <p:cNvPr id="6" name="表格 5"/>
          <p:cNvGraphicFramePr/>
          <p:nvPr/>
        </p:nvGraphicFramePr>
        <p:xfrm>
          <a:off x="1975485" y="2473325"/>
          <a:ext cx="8256905" cy="2838450"/>
        </p:xfrm>
        <a:graphic>
          <a:graphicData uri="http://schemas.openxmlformats.org/drawingml/2006/table">
            <a:tbl>
              <a:tblPr/>
              <a:tblGrid>
                <a:gridCol w="1945640"/>
                <a:gridCol w="3155315"/>
                <a:gridCol w="3155950"/>
              </a:tblGrid>
              <a:tr h="221615">
                <a:tc>
                  <a:txBody>
                    <a:bodyPr/>
                    <a:p>
                      <a:pPr marL="0" indent="0" algn="ctr">
                        <a:spcBef>
                          <a:spcPct val="0"/>
                        </a:spcBef>
                        <a:spcAft>
                          <a:spcPct val="0"/>
                        </a:spcAft>
                      </a:pPr>
                      <a:r>
                        <a:rPr lang="zh-CN" sz="1400">
                          <a:latin typeface="黑体" panose="02010609060101010101" charset="-122"/>
                          <a:ea typeface="黑体" panose="02010609060101010101" charset="-122"/>
                        </a:rPr>
                        <a:t>序号</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经典论述</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理解</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89000">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①</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大臣不廉，无以率下，则小臣必污；小臣不廉，无以治民，则风俗必坏。</a:t>
                      </a:r>
                      <a:endParaRPr lang="zh-CN" sz="1400">
                        <a:latin typeface="宋体" panose="02010600030101010101" pitchFamily="2" charset="-122"/>
                        <a:ea typeface="宋体" panose="02010600030101010101" pitchFamily="2" charset="-122"/>
                      </a:endParaRPr>
                    </a:p>
                    <a:p>
                      <a:pPr marL="0" indent="0" algn="r">
                        <a:spcBef>
                          <a:spcPct val="0"/>
                        </a:spcBef>
                        <a:spcAft>
                          <a:spcPct val="0"/>
                        </a:spcAft>
                      </a:pP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典出</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王永吉《御定人臣儆心录》</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领导干部要带头转变作风，身体力行，以上率下</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4259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②</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千人之诺诺，不如一士之谔谔。</a:t>
                      </a:r>
                      <a:endParaRPr lang="zh-CN" sz="1400">
                        <a:latin typeface="宋体" panose="02010600030101010101" pitchFamily="2" charset="-122"/>
                        <a:ea typeface="宋体" panose="02010600030101010101" pitchFamily="2" charset="-122"/>
                      </a:endParaRPr>
                    </a:p>
                    <a:p>
                      <a:pPr marL="0" indent="0" algn="r">
                        <a:spcBef>
                          <a:spcPct val="0"/>
                        </a:spcBef>
                        <a:spcAft>
                          <a:spcPct val="0"/>
                        </a:spcAft>
                      </a:pP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典出《史记</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商君列传》</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推进作风建设常态化长效化</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1912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③</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奢靡之始，危亡之渐。</a:t>
                      </a:r>
                      <a:endParaRPr lang="zh-CN" sz="1400">
                        <a:latin typeface="宋体" panose="02010600030101010101" pitchFamily="2" charset="-122"/>
                        <a:ea typeface="宋体" panose="02010600030101010101" pitchFamily="2" charset="-122"/>
                      </a:endParaRPr>
                    </a:p>
                    <a:p>
                      <a:pPr marL="0" indent="0" algn="r">
                        <a:spcBef>
                          <a:spcPct val="0"/>
                        </a:spcBef>
                        <a:spcAft>
                          <a:spcPct val="0"/>
                        </a:spcAft>
                      </a:pP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典出《新唐书</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列传第三十</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褚遂良》</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党风问题关系党的生死存亡</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6611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④</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r">
                        <a:spcBef>
                          <a:spcPct val="0"/>
                        </a:spcBef>
                        <a:spcAft>
                          <a:spcPct val="0"/>
                        </a:spcAft>
                      </a:pPr>
                      <a:r>
                        <a:rPr lang="zh-CN" sz="1400">
                          <a:latin typeface="宋体" panose="02010600030101010101" pitchFamily="2" charset="-122"/>
                          <a:ea typeface="宋体" panose="02010600030101010101" pitchFamily="2" charset="-122"/>
                        </a:rPr>
                        <a:t>善除害者察其本，善理疾者绝其源。</a:t>
                      </a:r>
                      <a:endParaRPr lang="zh-CN" sz="1400">
                        <a:latin typeface="宋体" panose="02010600030101010101" pitchFamily="2" charset="-122"/>
                        <a:ea typeface="宋体" panose="02010600030101010101" pitchFamily="2" charset="-122"/>
                      </a:endParaRPr>
                    </a:p>
                    <a:p>
                      <a:pPr marL="0" indent="0" algn="r">
                        <a:spcBef>
                          <a:spcPct val="0"/>
                        </a:spcBef>
                        <a:spcAft>
                          <a:spcPct val="0"/>
                        </a:spcAft>
                      </a:pP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典出唐</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白居易《策林一</a:t>
                      </a:r>
                      <a:r>
                        <a:rPr lang="en-US" altLang="zh-CN" sz="1400">
                          <a:latin typeface="Times New Roman" panose="02020603050405020304"/>
                          <a:ea typeface="宋体" panose="02010600030101010101" pitchFamily="2" charset="-122"/>
                        </a:rPr>
                        <a:t>·</a:t>
                      </a:r>
                      <a:r>
                        <a:rPr lang="zh-CN" sz="1400">
                          <a:latin typeface="宋体" panose="02010600030101010101" pitchFamily="2" charset="-122"/>
                          <a:ea typeface="宋体" panose="02010600030101010101" pitchFamily="2" charset="-122"/>
                        </a:rPr>
                        <a:t>兴五福，销六极》</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使党的作风全面纯洁起来，以优良党风带动社风民风向上向善</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5" name="文本框 4"/>
          <p:cNvSpPr txBox="1"/>
          <p:nvPr/>
        </p:nvSpPr>
        <p:spPr>
          <a:xfrm>
            <a:off x="865505" y="2793365"/>
            <a:ext cx="10368280" cy="20840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【解析】本题考查中国共产党不断加强自身建设。</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大臣不廉，无以率下，则小臣必污；小臣不廉，无以治民，则风俗必坏</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强调领导干部要带头转变作风，以上率下，</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正确。</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千人之诺诺，不如一士之谔谔</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强调要听取直言进谏的批评意见，体现党内民主，而非</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作风建设常态化长效化</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不选。</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奢靡之始，危亡之渐</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强调党风建设的重要性，体现了党风问题关系党的生死存亡，</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正确。</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善除害者察其本，善理疾者绝其源</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强调从根源治理问题，</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带动社风民风</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是治理后的结果，而非直接对应</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治本</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的方法论，</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不选。</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57605"/>
            <a:ext cx="10276840"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16.[</a:t>
            </a:r>
            <a:r>
              <a:rPr lang="zh-CN" altLang="en-US" sz="1600">
                <a:latin typeface="仿宋" panose="02010609060101010101" charset="-122"/>
                <a:ea typeface="仿宋" panose="02010609060101010101" charset="-122"/>
                <a:cs typeface="仿宋" panose="02010609060101010101" charset="-122"/>
              </a:rPr>
              <a:t>山东菏泽</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高一月考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阅读材料，完成下列要求。</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实现中华民族伟大复兴凝聚了几代中国人的夙愿，是中华民族最伟大的梦想。中国共产党一经诞生就把</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为中国人民谋幸福、为中华民族谋复兴</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确立为自己的初心使命。</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一百多年来，党团结带领中国人民，成功开辟了实现中华民族伟大复兴的正确道路。新民主主义革命时期，党团结全国人民推翻了三座大山，建立了新中国，从根本上改变了中国社会的发展方向，使中华民族伟大复兴具备了必要的根本社会条件。社会主义革命和建设时期，党领导人民成功完成了社会主义改造，确立了社会主义制度，夯实了实现中华民族伟大复兴的制度前提和基础。改革开放和社会主义现代化建设新时期，党团结带领全党全国人民，作出实行改革开放的重大决策，实现了从高度集中的计划经济体制到充满活力的社会主义市场经济体制、从生产力相对落后的状况到经济总量跃居世界第二的历史性突破。坚实物质基础是实现中华民族伟大复兴的基本前提和必要条件，党的十八大以来，中国特色社会主义进入新时代，党坚定不移把发展作为执政兴国的第一要务，扎实推动高质量发展，推动经济持续健康发展，推动中华民族伟大复兴进入不可逆转的历史进程。</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黑体" panose="02010609060101010101" charset="-122"/>
                <a:ea typeface="黑体" panose="02010609060101010101" charset="-122"/>
              </a:rPr>
              <a:t>结合材料，运用所学知识，说明中国共产党在百余年征程中所取得的伟大成就对实现中华民族伟大复兴的意义。（</a:t>
            </a:r>
            <a:r>
              <a:rPr lang="en-US" altLang="zh-CN" sz="1600">
                <a:latin typeface="黑体" panose="02010609060101010101" charset="-122"/>
                <a:ea typeface="黑体" panose="02010609060101010101" charset="-122"/>
              </a:rPr>
              <a:t>14</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中国共产党的领导</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办好中国的事情，关键在党。中国共产党一经诞生就把实现中华民族伟大复兴作为奋斗目标。</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取得新民主主义革命的胜利，建立新中国，为实现中华民族伟大复兴创造了根本社会条件。</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确立社会主义制度，创造了社会主义革命和建设的伟大成就，为实现中华民族伟大复兴奠定了根本政治前提和制度基础。</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实行改革开放，成功开创了中国特色社会主义，为实现中华民族伟大复兴提供了体制保证和物质条件。</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⑤</a:t>
            </a:r>
            <a:r>
              <a:rPr lang="zh-CN" altLang="en-US">
                <a:solidFill>
                  <a:srgbClr val="FF0000"/>
                </a:solidFill>
                <a:latin typeface="黑体" panose="02010609060101010101" charset="-122"/>
                <a:ea typeface="黑体" panose="02010609060101010101" charset="-122"/>
              </a:rPr>
              <a:t>进入新时代，党坚定不移把发展作为执政兴国的第一要务，扎实推动高质量发展，为实现中华民族伟大复兴提供了更为完善的制度保证、更为坚实的物质基础和更为主动的精神力量。</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474154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【解析】本题考查中国共产党带领中华民族奋斗的历程。有效信息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：中国共产党一经诞生就把</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为中国人民谋幸福、为中华民族谋复兴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确立为自己的初心使命</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可联系办好中国的事情，关键在党；有效信息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：新民主主义革命时期，党团结全国人民推翻了三座大山，建立了新中国，从根本上改变了中国社会的发展方向，使中华民族伟大复兴具备了必要的根本社会条件</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可联系建立新中国，为实现中华民族伟大复兴创造了根本社会条件；有效信息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：社会主义革命和建设时期，党领导人民成功完成了社会主义改造，确立了社会主义制度，夯实了实现中华民族伟大复兴的制度前提和基础</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可联系为实现中华民族伟大复兴奠定了根本政治前提和制度基础；有效信息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改革开放和社会主义现代化建设新时期，党团结带领全党全国人民，作出实行改革开放的重大决策，实现了从高度集中的计划经济体制到充满活力的社会主义市场经济体制、从生产力相对落后的状况到经济总量跃居世界第二的历史性突破</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可联系为实现中华民族伟大复兴提供了体制保证和物质条件；有效信息</a:t>
            </a:r>
            <a:r>
              <a:rPr lang="en-US" altLang="en-US">
                <a:latin typeface="黑体" panose="02010609060101010101" charset="-122"/>
                <a:ea typeface="黑体" panose="02010609060101010101" charset="-122"/>
                <a:cs typeface="黑体" panose="02010609060101010101" charset="-122"/>
              </a:rPr>
              <a:t>⑤</a:t>
            </a:r>
            <a:r>
              <a:rPr lang="zh-CN" altLang="en-US">
                <a:latin typeface="黑体" panose="02010609060101010101" charset="-122"/>
                <a:ea typeface="黑体" panose="02010609060101010101" charset="-122"/>
                <a:cs typeface="黑体" panose="02010609060101010101" charset="-122"/>
              </a:rPr>
              <a:t>：坚实物质基础是实现中华民族伟大复兴的基本前提和必要条件，党的十八大以来，中国特色社会主义进入新时代，党坚定不移把发展作为执政兴国的第一要务，扎实推动高质量发展，推动经济持续健康发展，推动中华民族伟大复兴进入不可逆转的历史进程</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可联系为实现中华民族伟大复兴提供了更为完善的制度保证、更为坚实的物质基础和更为主动的精神力量。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57605"/>
            <a:ext cx="10276840"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17.[</a:t>
            </a:r>
            <a:r>
              <a:rPr lang="zh-CN" altLang="en-US">
                <a:latin typeface="仿宋" panose="02010609060101010101" charset="-122"/>
                <a:ea typeface="仿宋" panose="02010609060101010101" charset="-122"/>
                <a:cs typeface="仿宋" panose="02010609060101010101" charset="-122"/>
              </a:rPr>
              <a:t>河北</a:t>
            </a:r>
            <a:r>
              <a:rPr lang="en-US" altLang="zh-CN">
                <a:latin typeface="仿宋" panose="02010609060101010101" charset="-122"/>
                <a:ea typeface="仿宋" panose="02010609060101010101" charset="-122"/>
                <a:cs typeface="仿宋" panose="02010609060101010101" charset="-122"/>
              </a:rPr>
              <a:t>NT</a:t>
            </a:r>
            <a:r>
              <a:rPr lang="zh-CN" altLang="en-US">
                <a:latin typeface="仿宋" panose="02010609060101010101" charset="-122"/>
                <a:ea typeface="仿宋" panose="02010609060101010101" charset="-122"/>
                <a:cs typeface="仿宋" panose="02010609060101010101" charset="-122"/>
              </a:rPr>
              <a:t>名校联合体</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一个</a:t>
            </a:r>
            <a:r>
              <a:rPr lang="zh-CN" altLang="en-US">
                <a:latin typeface="楷体" panose="02010609060101010101" charset="-122"/>
                <a:ea typeface="楷体" panose="02010609060101010101" charset="-122"/>
                <a:cs typeface="楷体" panose="02010609060101010101" charset="-122"/>
              </a:rPr>
              <a:t>走过百余年历史的政党为何能充满活力？一个有着</a:t>
            </a:r>
            <a:r>
              <a:rPr lang="en-US" altLang="zh-CN">
                <a:latin typeface="楷体" panose="02010609060101010101" charset="-122"/>
                <a:ea typeface="楷体" panose="02010609060101010101" charset="-122"/>
                <a:cs typeface="楷体" panose="02010609060101010101" charset="-122"/>
              </a:rPr>
              <a:t>10 027</a:t>
            </a:r>
            <a:r>
              <a:rPr lang="zh-CN" altLang="en-US">
                <a:latin typeface="楷体" panose="02010609060101010101" charset="-122"/>
                <a:ea typeface="楷体" panose="02010609060101010101" charset="-122"/>
                <a:cs typeface="楷体" panose="02010609060101010101" charset="-122"/>
              </a:rPr>
              <a:t>多万名党员的大党为何能紧密团结？作风是一个重要的观察口，也是解码新时代中国之治的重要切入点。</a:t>
            </a:r>
            <a:r>
              <a:rPr lang="en-US" altLang="zh-CN">
                <a:latin typeface="楷体" panose="02010609060101010101" charset="-122"/>
                <a:ea typeface="楷体" panose="02010609060101010101" charset="-122"/>
                <a:cs typeface="楷体" panose="02010609060101010101" charset="-122"/>
              </a:rPr>
              <a:t>2012</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12</a:t>
            </a:r>
            <a:r>
              <a:rPr lang="zh-CN" altLang="en-US">
                <a:latin typeface="楷体" panose="02010609060101010101" charset="-122"/>
                <a:ea typeface="楷体" panose="02010609060101010101" charset="-122"/>
                <a:cs typeface="楷体" panose="02010609060101010101" charset="-122"/>
              </a:rPr>
              <a:t>月</a:t>
            </a:r>
            <a:r>
              <a:rPr lang="en-US" altLang="zh-CN">
                <a:latin typeface="楷体" panose="02010609060101010101" charset="-122"/>
                <a:ea typeface="楷体" panose="02010609060101010101" charset="-122"/>
                <a:cs typeface="楷体" panose="02010609060101010101" charset="-122"/>
              </a:rPr>
              <a:t>4</a:t>
            </a:r>
            <a:r>
              <a:rPr lang="zh-CN" altLang="en-US">
                <a:latin typeface="楷体" panose="02010609060101010101" charset="-122"/>
                <a:ea typeface="楷体" panose="02010609060101010101" charset="-122"/>
                <a:cs typeface="楷体" panose="02010609060101010101" charset="-122"/>
              </a:rPr>
              <a:t>日，习近平总书记主持召开中央政治局会议，审议通过了《十八届中央政治局关于改进工作作风、密切联系群众的八项规定》。改进调查研究、精简会议活动、精简文件简报、规范出访活动、改进新闻报道、厉行勤俭节约</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短短</a:t>
            </a:r>
            <a:r>
              <a:rPr lang="en-US" altLang="zh-CN">
                <a:latin typeface="楷体" panose="02010609060101010101" charset="-122"/>
                <a:ea typeface="楷体" panose="02010609060101010101" charset="-122"/>
                <a:cs typeface="楷体" panose="02010609060101010101" charset="-122"/>
              </a:rPr>
              <a:t>600</a:t>
            </a:r>
            <a:r>
              <a:rPr lang="zh-CN" altLang="en-US">
                <a:latin typeface="楷体" panose="02010609060101010101" charset="-122"/>
                <a:ea typeface="楷体" panose="02010609060101010101" charset="-122"/>
                <a:cs typeface="楷体" panose="02010609060101010101" charset="-122"/>
              </a:rPr>
              <a:t>多字的八项规定，为作风建设立下铁规矩、硬杠杠。规定实施以来，党风政风焕然一新，社风民风持续向好，我们党以作风建设新气象赢得了人民群众信任拥护。</a:t>
            </a:r>
            <a:r>
              <a:rPr lang="en-US" altLang="zh-CN">
                <a:latin typeface="楷体" panose="02010609060101010101" charset="-122"/>
                <a:ea typeface="楷体" panose="02010609060101010101" charset="-122"/>
                <a:cs typeface="楷体" panose="02010609060101010101" charset="-122"/>
              </a:rPr>
              <a:t>2024</a:t>
            </a:r>
            <a:r>
              <a:rPr lang="zh-CN" altLang="en-US">
                <a:latin typeface="楷体" panose="02010609060101010101" charset="-122"/>
                <a:ea typeface="楷体" panose="02010609060101010101" charset="-122"/>
                <a:cs typeface="楷体" panose="02010609060101010101" charset="-122"/>
              </a:rPr>
              <a:t>年国家统计局调查显示，</a:t>
            </a:r>
            <a:r>
              <a:rPr lang="en-US" altLang="zh-CN">
                <a:latin typeface="楷体" panose="02010609060101010101" charset="-122"/>
                <a:ea typeface="楷体" panose="02010609060101010101" charset="-122"/>
                <a:cs typeface="楷体" panose="02010609060101010101" charset="-122"/>
              </a:rPr>
              <a:t>94.9%</a:t>
            </a:r>
            <a:r>
              <a:rPr lang="zh-CN" altLang="en-US">
                <a:latin typeface="楷体" panose="02010609060101010101" charset="-122"/>
                <a:ea typeface="楷体" panose="02010609060101010101" charset="-122"/>
                <a:cs typeface="楷体" panose="02010609060101010101" charset="-122"/>
              </a:rPr>
              <a:t>的受访群众对中央八项规定精神贯彻落实成效表示肯定。</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门好进了</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笑脸相迎，态度越来越好了</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程序简化了，办事更便捷了</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干部有了精气神，我们做事有了主心骨</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人民群众发自内心地赞誉：</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八项规定改变了中国！</a:t>
            </a:r>
            <a:r>
              <a:rPr lang="en-US" altLang="zh-CN">
                <a:latin typeface="楷体" panose="02010609060101010101" charset="-122"/>
                <a:ea typeface="楷体" panose="02010609060101010101" charset="-122"/>
                <a:cs typeface="楷体" panose="02010609060101010101" charset="-122"/>
              </a:rPr>
              <a:t>”</a:t>
            </a:r>
            <a:endParaRPr lang="en-US" altLang="zh-CN">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结合材料，运用政治与法治知识，分析八项规定何以改变中国。（</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中国共产党坚持全面从严治党，通过八项规定推进作风建设，保持党的先进性和纯洁性，把党建设得更加坚强有力。</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八项规定的实施赢得了人民群众信任拥护，密切了党同人民群众的联系，提升了治理效能，巩固了党长期执政的群众基础。</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八项规定的实施使党员干部作风显著改善，坚持以人民为中心的发展思想，践行全心全意为人民服务的根本宗旨。</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八项规定促使党员干部以身作则，发挥党员的先锋模范作用，带动全社会形成良好风尚。</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407670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【解析】本题考查发挥共产党员的先锋模范作用、中国共产党不断加强自身建设。有效信息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：习近平总书记主持召开中央政治局会议，审议通过了《十八届中央政治局关于改进工作作风、密切联系群众的八项规定》</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可从坚持全面从严治党的角度，分析说明通过八项规定推进作风建设，保持党的先进性和纯洁性，把党建设得更加坚强有力。有效信息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：规定实施以来，党风政风焕然一新，社风民风持续向好，我们党以作风建设新气象赢得了人民群众信任拥护</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可从党的执政理念的角度，分析说明八项规定的实施赢得了人民群众信任拥护，密切了党同人民群众的联系，提升了治理效能，巩固了党长期执政的群众基础。有效信息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2024</a:t>
            </a:r>
            <a:r>
              <a:rPr lang="zh-CN" altLang="en-US">
                <a:latin typeface="黑体" panose="02010609060101010101" charset="-122"/>
                <a:ea typeface="黑体" panose="02010609060101010101" charset="-122"/>
                <a:cs typeface="黑体" panose="02010609060101010101" charset="-122"/>
              </a:rPr>
              <a:t>年国家统计局调查显示，</a:t>
            </a:r>
            <a:r>
              <a:rPr lang="en-US" altLang="zh-CN">
                <a:latin typeface="黑体" panose="02010609060101010101" charset="-122"/>
                <a:ea typeface="黑体" panose="02010609060101010101" charset="-122"/>
                <a:cs typeface="黑体" panose="02010609060101010101" charset="-122"/>
              </a:rPr>
              <a:t>94.9%</a:t>
            </a:r>
            <a:r>
              <a:rPr lang="zh-CN" altLang="en-US">
                <a:latin typeface="黑体" panose="02010609060101010101" charset="-122"/>
                <a:ea typeface="黑体" panose="02010609060101010101" charset="-122"/>
                <a:cs typeface="黑体" panose="02010609060101010101" charset="-122"/>
              </a:rPr>
              <a:t>的受访群众对中央八项规定精神贯彻落实成效表示肯定</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可从党的性质和宗旨的角度，分析说明八项规定的实施使党员干部作风显著改善，坚持以人民为中心的发展思想，践行全心全意为人民服务的根本宗旨。有效信息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：八项规定，为作风建设立下铁规矩、硬杠杠。</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干部有了精气神，我们做事有了主心骨</a:t>
            </a:r>
            <a:r>
              <a:rPr lang="en-US" altLang="zh-CN">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可从发挥党员的先锋模范作用的角度，分析说明八项规定促使党员干部以身作则，发挥党员的先锋模范作用，带动全社会形成良好风尚。</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57605"/>
            <a:ext cx="10276840"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18.[</a:t>
            </a:r>
            <a:r>
              <a:rPr lang="zh-CN" altLang="en-US">
                <a:latin typeface="仿宋" panose="02010609060101010101" charset="-122"/>
                <a:ea typeface="仿宋" panose="02010609060101010101" charset="-122"/>
                <a:cs typeface="仿宋" panose="02010609060101010101" charset="-122"/>
              </a:rPr>
              <a:t>河南驻马店</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没有调查，没有发言权</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是一句流传广泛、影响深远的口号。这一口号是毛泽东在他的名作《反对本本主义》（原题《调查工作》）一文中，提出的一个著名论断。调查研究是谋事之基、成事之道，是获得真知灼见的源头活水。</a:t>
            </a:r>
            <a:r>
              <a:rPr lang="en-US" altLang="zh-CN">
                <a:latin typeface="楷体" panose="02010609060101010101" charset="-122"/>
                <a:ea typeface="楷体" panose="02010609060101010101" charset="-122"/>
                <a:cs typeface="楷体" panose="02010609060101010101" charset="-122"/>
              </a:rPr>
              <a:t>2023</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3</a:t>
            </a:r>
            <a:r>
              <a:rPr lang="zh-CN" altLang="en-US">
                <a:latin typeface="楷体" panose="02010609060101010101" charset="-122"/>
                <a:ea typeface="楷体" panose="02010609060101010101" charset="-122"/>
                <a:cs typeface="楷体" panose="02010609060101010101" charset="-122"/>
              </a:rPr>
              <a:t>月，中共中央办公厅印发《关于在全党大兴调查研究的工作方案》，并发出通知要求领导干部带头深入调查研究，研究新情况、解决新问题、探索新规律，扑下身子干实事、谋实招、求实效。各地区各部门结合实际认真贯彻落实，应对</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黑天鹅</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灰犀牛</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事件和防范化解风险能力不强问题，特别是就业、教育、医疗、托育、养老、住房等群众急难愁盼的具体问题。</a:t>
            </a:r>
            <a:r>
              <a:rPr lang="zh-CN" altLang="en-US">
                <a:latin typeface="黑体" panose="02010609060101010101" charset="-122"/>
                <a:ea typeface="黑体" panose="02010609060101010101" charset="-122"/>
              </a:rPr>
              <a:t>结合材料，运用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中国共产党的领导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的知识，说明全党大兴调查研究对巩固中国共产党的长期执政地位的必要性。（</a:t>
            </a:r>
            <a:r>
              <a:rPr lang="en-US" altLang="zh-CN">
                <a:latin typeface="黑体" panose="02010609060101010101" charset="-122"/>
                <a:ea typeface="黑体" panose="02010609060101010101" charset="-122"/>
              </a:rPr>
              <a:t>12</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中国共产党是我国的执政党，是我国最高政治领导力量，是中国特色社会主义最本质的特征，是中国特色社会主义制度的最大优势。大兴调查研究才能按照客观规律执好政、掌好权，做到科学执政，才能提高政治领导力、群众组织力、社会号召力，增强治国理政的效能。</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中国共产党践行立党为公、执政为民的执政理念，坚持全心全意为人民服务的根本宗旨。大兴调查研究才能做到以人民为中心，发挥人民群众的主体作用，巩固和扩大党长期执政的群众基础。</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解放思想、实事求是、与时俱进、求真务实是中国共产党走在时代前列的法宝。大兴调查研究才能使党保持先进性和纯洁性，永葆生机活力。</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中国共产党是中国特色社会主义事业的领导核心，大兴调查研究才能够把握历史发展规律，掌握党和国家事业发展的历史主动，使党永葆创造力、凝聚力和战斗力。</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1323975"/>
            <a:ext cx="10048875" cy="274828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【解析】本题考查中国共产党的执政理念、中国共产党走在时代前列的法宝、新时代坚持和加强党的全面领导。有效信息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：中共中央办公厅印发《关于在全党大兴调查研究的工作方案》，并发出通知要求领导干部带头深入调查研究，研究新情况、解决新问题、探索新规律，扑下身子干实事、谋实招、求实效</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可联系中国共产党的地位、执政方式；有效信息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：各地区各部门结合实际认真贯彻落实，应对</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黑天鹅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灰犀牛</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事件和防范化解风险能力不强问题，特别是就业、教育、医疗、托育、养老、住房等群众急难愁盼的具体问题</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可联系中国共产党的执政理念、根本宗旨；有效信息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：调查研究是谋事之基、成事之道，是获得真知灼见的源头活水</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可联系解放思想、实事求是、与时俱进、求真务实是中国共产党走在时代前列的法宝。</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真题上分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361440"/>
            <a:ext cx="10659745" cy="4567555"/>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安徽</a:t>
            </a:r>
            <a:r>
              <a:rPr lang="en-US" altLang="zh-CN" sz="1600">
                <a:latin typeface="仿宋" panose="02010609060101010101" charset="-122"/>
                <a:ea typeface="仿宋" panose="02010609060101010101" charset="-122"/>
                <a:cs typeface="仿宋" panose="02010609060101010101" charset="-122"/>
              </a:rPr>
              <a:t>2025·5]</a:t>
            </a:r>
            <a:r>
              <a:rPr lang="zh-CN" altLang="en-US" sz="1600">
                <a:latin typeface="黑体" panose="02010609060101010101" charset="-122"/>
                <a:ea typeface="黑体" panose="02010609060101010101" charset="-122"/>
              </a:rPr>
              <a:t>党的十八大以来，党中央作出一系列重大决策部署，推动社会工作取得重要进展。</a:t>
            </a: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r>
              <a:rPr lang="zh-CN" altLang="en-US" sz="1600">
                <a:latin typeface="黑体" panose="02010609060101010101" charset="-122"/>
                <a:ea typeface="黑体" panose="02010609060101010101" charset="-122"/>
              </a:rPr>
              <a:t>据此可知（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党坚持科学执政，不断探索和遵循社会工作规律</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党始终走在时代前列，积极开创社会工作新局面</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加强党的组织建设是党推进自我革命的根本目的</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推动社会工作稳步发展是党在新时代的首要任务</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1835150" y="36912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graphicFrame>
        <p:nvGraphicFramePr>
          <p:cNvPr id="5" name="表格 4"/>
          <p:cNvGraphicFramePr/>
          <p:nvPr/>
        </p:nvGraphicFramePr>
        <p:xfrm>
          <a:off x="1255395" y="1979295"/>
          <a:ext cx="9605645" cy="1860550"/>
        </p:xfrm>
        <a:graphic>
          <a:graphicData uri="http://schemas.openxmlformats.org/drawingml/2006/table">
            <a:tbl>
              <a:tblPr/>
              <a:tblGrid>
                <a:gridCol w="2564765"/>
                <a:gridCol w="7040880"/>
              </a:tblGrid>
              <a:tr h="265430">
                <a:tc>
                  <a:txBody>
                    <a:bodyPr/>
                    <a:p>
                      <a:pPr marL="0" indent="0" algn="ctr">
                        <a:spcBef>
                          <a:spcPct val="0"/>
                        </a:spcBef>
                        <a:spcAft>
                          <a:spcPct val="0"/>
                        </a:spcAft>
                      </a:pPr>
                      <a:r>
                        <a:rPr lang="zh-CN" sz="1400">
                          <a:latin typeface="黑体" panose="02010609060101010101" charset="-122"/>
                          <a:ea typeface="黑体" panose="02010609060101010101" charset="-122"/>
                        </a:rPr>
                        <a:t>会议</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相关内容</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6670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党的十八届三中全会</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首次提出创新社会治理体制重大课题</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6543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党的十九大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提出打造共建共治共享的社会治理格局</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6543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党的二十大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作出完善社会治理体系的战略部署</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3213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党的二十届二中全会</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决定组建中央社会工作部，省、市、县级党委组建社会工作部门</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6543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党的二十届三中全会</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提出健全社会工作体制机制，明确新时代社会工作的重点任务</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34048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福建南平</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中国国家博物馆中展出了从</a:t>
            </a:r>
            <a:r>
              <a:rPr lang="en-US" altLang="zh-CN">
                <a:latin typeface="黑体" panose="02010609060101010101" charset="-122"/>
                <a:ea typeface="黑体" panose="02010609060101010101" charset="-122"/>
              </a:rPr>
              <a:t>1840</a:t>
            </a:r>
            <a:r>
              <a:rPr lang="zh-CN" altLang="en-US">
                <a:latin typeface="黑体" panose="02010609060101010101" charset="-122"/>
                <a:ea typeface="黑体" panose="02010609060101010101" charset="-122"/>
              </a:rPr>
              <a:t>年至</a:t>
            </a:r>
            <a:r>
              <a:rPr lang="en-US" altLang="zh-CN">
                <a:latin typeface="黑体" panose="02010609060101010101" charset="-122"/>
                <a:ea typeface="黑体" panose="02010609060101010101" charset="-122"/>
              </a:rPr>
              <a:t>1949</a:t>
            </a:r>
            <a:r>
              <a:rPr lang="zh-CN" altLang="en-US">
                <a:latin typeface="黑体" panose="02010609060101010101" charset="-122"/>
                <a:ea typeface="黑体" panose="02010609060101010101" charset="-122"/>
              </a:rPr>
              <a:t>年这</a:t>
            </a:r>
            <a:r>
              <a:rPr lang="en-US" altLang="zh-CN">
                <a:latin typeface="黑体" panose="02010609060101010101" charset="-122"/>
                <a:ea typeface="黑体" panose="02010609060101010101" charset="-122"/>
              </a:rPr>
              <a:t>100</a:t>
            </a:r>
            <a:r>
              <a:rPr lang="zh-CN" altLang="en-US">
                <a:latin typeface="黑体" panose="02010609060101010101" charset="-122"/>
                <a:ea typeface="黑体" panose="02010609060101010101" charset="-122"/>
              </a:rPr>
              <a:t>多年的历史文物。人们通过参观了解在中国土地上所经历的侵略和反侵略、压迫和反压迫的历史。下列观点正确的有（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社会主义制度的确立让人民群众看到了中国的出路和希望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近代中国社会的主要矛盾是地主阶级与农民阶级之间矛盾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帝国主义的入侵让近代中国逐步成为半殖民地半封建社会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近代中国的历史既是一部屈辱的历史也是一部抗争的历史</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988550" y="17081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528185"/>
            <a:ext cx="106603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【解析】本题考查近代中国的基本国情和主要矛盾。</a:t>
            </a:r>
            <a:r>
              <a:rPr lang="en-US" altLang="zh-CN" sz="1600">
                <a:latin typeface="黑体" panose="02010609060101010101" charset="-122"/>
                <a:ea typeface="黑体" panose="02010609060101010101" charset="-122"/>
                <a:cs typeface="黑体" panose="02010609060101010101" charset="-122"/>
                <a:sym typeface="+mn-ea"/>
              </a:rPr>
              <a:t>1921</a:t>
            </a:r>
            <a:r>
              <a:rPr lang="zh-CN" altLang="en-US" sz="1600">
                <a:latin typeface="黑体" panose="02010609060101010101" charset="-122"/>
                <a:ea typeface="黑体" panose="02010609060101010101" charset="-122"/>
                <a:cs typeface="黑体" panose="02010609060101010101" charset="-122"/>
                <a:sym typeface="+mn-ea"/>
              </a:rPr>
              <a:t>年中国共产党诞生，成为中国革命和中国人民的主心骨，让人民群众看到了中国的出路和希望，且社会主义制度在我国确立是在</a:t>
            </a:r>
            <a:r>
              <a:rPr lang="en-US" altLang="zh-CN" sz="1600">
                <a:latin typeface="黑体" panose="02010609060101010101" charset="-122"/>
                <a:ea typeface="黑体" panose="02010609060101010101" charset="-122"/>
                <a:cs typeface="黑体" panose="02010609060101010101" charset="-122"/>
                <a:sym typeface="+mn-ea"/>
              </a:rPr>
              <a:t>1956</a:t>
            </a:r>
            <a:r>
              <a:rPr lang="zh-CN" altLang="en-US" sz="1600">
                <a:latin typeface="黑体" panose="02010609060101010101" charset="-122"/>
                <a:ea typeface="黑体" panose="02010609060101010101" charset="-122"/>
                <a:cs typeface="黑体" panose="02010609060101010101" charset="-122"/>
                <a:sym typeface="+mn-ea"/>
              </a:rPr>
              <a:t>年底，与题干中的时间段不符，</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错误；近代中国社会的主要矛盾是帝国主义和中华民族的矛盾、封建主义和人民大众的矛盾，</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表述错误；从</a:t>
            </a:r>
            <a:r>
              <a:rPr lang="en-US" altLang="zh-CN" sz="1600">
                <a:latin typeface="黑体" panose="02010609060101010101" charset="-122"/>
                <a:ea typeface="黑体" panose="02010609060101010101" charset="-122"/>
                <a:cs typeface="黑体" panose="02010609060101010101" charset="-122"/>
                <a:sym typeface="+mn-ea"/>
              </a:rPr>
              <a:t>1840</a:t>
            </a:r>
            <a:r>
              <a:rPr lang="zh-CN" altLang="en-US" sz="1600">
                <a:latin typeface="黑体" panose="02010609060101010101" charset="-122"/>
                <a:ea typeface="黑体" panose="02010609060101010101" charset="-122"/>
                <a:cs typeface="黑体" panose="02010609060101010101" charset="-122"/>
                <a:sym typeface="+mn-ea"/>
              </a:rPr>
              <a:t>年至</a:t>
            </a:r>
            <a:r>
              <a:rPr lang="en-US" altLang="zh-CN" sz="1600">
                <a:latin typeface="黑体" panose="02010609060101010101" charset="-122"/>
                <a:ea typeface="黑体" panose="02010609060101010101" charset="-122"/>
                <a:cs typeface="黑体" panose="02010609060101010101" charset="-122"/>
                <a:sym typeface="+mn-ea"/>
              </a:rPr>
              <a:t>1949</a:t>
            </a:r>
            <a:r>
              <a:rPr lang="zh-CN" altLang="en-US" sz="1600">
                <a:latin typeface="黑体" panose="02010609060101010101" charset="-122"/>
                <a:ea typeface="黑体" panose="02010609060101010101" charset="-122"/>
                <a:cs typeface="黑体" panose="02010609060101010101" charset="-122"/>
                <a:sym typeface="+mn-ea"/>
              </a:rPr>
              <a:t>年，中国土地上所经历的侵略和反侵略、压迫和反压迫的历史，表明帝国主义的入侵让近代中国逐步成为半殖民地半封建社会，近代中国的历史既是一部屈辱的历史也是一部抗争的历史，</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正确。</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108710" y="2386965"/>
            <a:ext cx="10048875"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先进性、科学执政。科学执政，就是坚持以马克思主义为指导不断探索和遵循共产党执政规律、社会主义建设规律、人类社会发展规律，全面增强执政本领，提高长期执政能力，并按照客观规律执好政、掌好权。我党不断探索和遵循社会工作规律，符合科学执政的要求，</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正确。党的十八大以来，党中央作出关于社会工作的一系列重大决策部署，体现了党始终走在时代前列，</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正确。党坚持全面从严治党、推进自我革命，根本目的是保障党的伟大事业，引领伟大社会革命，</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排除。党在新时代的首要任务是推动高质量发展，</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05815" y="104965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广东</a:t>
            </a:r>
            <a:r>
              <a:rPr lang="en-US" altLang="zh-CN">
                <a:latin typeface="仿宋" panose="02010609060101010101" charset="-122"/>
                <a:ea typeface="仿宋" panose="02010609060101010101" charset="-122"/>
                <a:cs typeface="仿宋" panose="02010609060101010101" charset="-122"/>
              </a:rPr>
              <a:t>2025·6]</a:t>
            </a:r>
            <a:r>
              <a:rPr lang="zh-CN" altLang="en-US">
                <a:latin typeface="黑体" panose="02010609060101010101" charset="-122"/>
                <a:ea typeface="黑体" panose="02010609060101010101" charset="-122"/>
              </a:rPr>
              <a:t>经党中央批准，二十届中央第五轮巡视对河北等</a:t>
            </a:r>
            <a:r>
              <a:rPr lang="en-US" altLang="zh-CN">
                <a:latin typeface="黑体" panose="02010609060101010101" charset="-122"/>
                <a:ea typeface="黑体" panose="02010609060101010101" charset="-122"/>
              </a:rPr>
              <a:t>15</a:t>
            </a:r>
            <a:r>
              <a:rPr lang="zh-CN" altLang="en-US">
                <a:latin typeface="黑体" panose="02010609060101010101" charset="-122"/>
                <a:ea typeface="黑体" panose="02010609060101010101" charset="-122"/>
              </a:rPr>
              <a:t>个省（自治区）和新疆生产建设兵团开展常规巡视，同时对昆明市开展提级巡视，并会同有关省委巡视机构对长春等</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个副省级城市开展联动巡视。这样的安排（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延伸了党的组织结构，有利于增强党的凝聚力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优化了党的巡视方式，有利于提升党内监督实效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体现了巡视的法制化，有利于中央对地方的监督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强化了巡视的震慑力，有利于维护党中央的权威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2887345" y="17868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05815" y="4239260"/>
            <a:ext cx="1081532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党不断加强自身建设、全面从严治党的必要性和要求。题目中提到的巡视安排，包括常规巡视、提级巡视和联动巡视，体现了巡视方式的多样化和灵活性。这样的安排可以更有效地发现问题，提升党内监督的实效，</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正确。通过提级巡视和联动巡视等方式，可以加大对地方和部门的监督力度，强化巡视的震慑力。这有助于维护党中央的权威，确保党的路线方针政策和决策部署得到贯彻执行，</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正确。巡视是党内监督的一种方式，它并不改变党的组织结构，</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虽然巡视工作本身是法制化的，但题目中的描述并没有直接体现巡视的法制化特点，而是强调了巡视的方式和范围。此外，巡视是党内监督的一种形式，主要是党对自身的监督，而不是中央对地方的直接行政监督，</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东北三省一区</a:t>
            </a:r>
            <a:r>
              <a:rPr lang="en-US" altLang="zh-CN">
                <a:latin typeface="仿宋" panose="02010609060101010101" charset="-122"/>
                <a:ea typeface="仿宋" panose="02010609060101010101" charset="-122"/>
                <a:cs typeface="仿宋" panose="02010609060101010101" charset="-122"/>
              </a:rPr>
              <a:t>2025·2]</a:t>
            </a:r>
            <a:r>
              <a:rPr lang="zh-CN" altLang="en-US">
                <a:latin typeface="黑体" panose="02010609060101010101" charset="-122"/>
                <a:ea typeface="黑体" panose="02010609060101010101" charset="-122"/>
              </a:rPr>
              <a:t>任何政党，任何个人，错误总是难免的。列宁认为：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公开承认错误</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仔细讨论改正错误的方法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这才是一个郑重的党的标志。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毛泽东认为：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因为我们是为人民服务的，所以，我们如果有缺点，就不怕别人批评指出。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材料告诉我们（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批评和自我批评以达到党内团结为目的</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批评和自我批评是无产阶级政党对待错误的方法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批评和自我批评以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惩前毖后、治病救人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为原则</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不开展批评和自我批评就不是真正的马克思主义政党</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258685" y="20135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36770"/>
            <a:ext cx="1066990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【解析】本题考查全面从严治党。列宁认为，党内要开展自我批评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公开承认错误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；毛泽东认为，党内要开展批评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不怕别人批评指出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。所以批评和自我批评是无产阶级政党对待错误的方法，不开展批评和自我批评就不是真正的马克思主义政党，</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正确。列宁和毛泽东指出了批评与自我批评的必要性，但都没有指出批评和自我批评的目的、原则，</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310642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【关键点拨】在解答引文类选择题时，务必严格遵循文本内容本身，切不可随意作扩张性解释。比如，在本题中，尽管</a:t>
            </a:r>
            <a:r>
              <a:rPr lang="en-US" altLang="en-US">
                <a:solidFill>
                  <a:srgbClr val="0070C0"/>
                </a:solidFill>
                <a:latin typeface="黑体" panose="02010609060101010101" charset="-122"/>
                <a:ea typeface="黑体" panose="02010609060101010101" charset="-122"/>
                <a:cs typeface="黑体" panose="02010609060101010101" charset="-122"/>
              </a:rPr>
              <a:t>①③</a:t>
            </a:r>
            <a:r>
              <a:rPr lang="zh-CN" altLang="en-US">
                <a:solidFill>
                  <a:srgbClr val="0070C0"/>
                </a:solidFill>
                <a:latin typeface="黑体" panose="02010609060101010101" charset="-122"/>
                <a:ea typeface="黑体" panose="02010609060101010101" charset="-122"/>
                <a:cs typeface="黑体" panose="02010609060101010101" charset="-122"/>
              </a:rPr>
              <a:t>所述都是事实，但是文本并未明确指出。</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1412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陕晋宁青</a:t>
            </a:r>
            <a:r>
              <a:rPr lang="en-US" altLang="zh-CN">
                <a:latin typeface="仿宋" panose="02010609060101010101" charset="-122"/>
                <a:ea typeface="仿宋" panose="02010609060101010101" charset="-122"/>
                <a:cs typeface="仿宋" panose="02010609060101010101" charset="-122"/>
              </a:rPr>
              <a:t>2025·4]</a:t>
            </a:r>
            <a:r>
              <a:rPr lang="zh-CN" altLang="en-US">
                <a:latin typeface="黑体" panose="02010609060101010101" charset="-122"/>
                <a:ea typeface="黑体" panose="02010609060101010101" charset="-122"/>
              </a:rPr>
              <a:t>党的十八大以来，以习近平同志为核心的党中央，从加强党的作风建设开局，从制定和落实中央八项规定破题。八项规定一子落地，作风建设满盘皆活，优良党风引领社风民风，人民群众热烈拥护。这表明党的作风建设（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能更好地以清风正气凝聚党心民心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旨在加强党员干部的自我约束能力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为加强党的全面领导提供可靠制度保障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是保持党同人民群众血肉联系的有效途径</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4457700" y="19754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39470" y="4463415"/>
            <a:ext cx="1061593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【解析】本题考查党的建设。作风建设塑造优良党风，引领社风民风，人民群众热烈拥护，可见党的作风建设能更好地以清风正气凝聚党心民心，</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正确。作风建设塑造优良党风，引领社风民风，得到群众拥护，促进了党群关系，表明党的作风建设是保持党同人民群众血肉联系的有效途径，</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正确。加强党的作风建设，目的是维护党的先进性和纯洁性，确保党始终成为中国特色社会主义事业的坚强领导核心，</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不选。党的作风建设属于党的建设范畴，不是制度保障，</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安徽</a:t>
            </a:r>
            <a:r>
              <a:rPr lang="en-US" altLang="zh-CN">
                <a:latin typeface="仿宋" panose="02010609060101010101" charset="-122"/>
                <a:ea typeface="仿宋" panose="02010609060101010101" charset="-122"/>
                <a:cs typeface="仿宋" panose="02010609060101010101" charset="-122"/>
              </a:rPr>
              <a:t>2024·5]</a:t>
            </a:r>
            <a:r>
              <a:rPr lang="zh-CN" altLang="en-US">
                <a:latin typeface="黑体" panose="02010609060101010101" charset="-122"/>
                <a:ea typeface="黑体" panose="02010609060101010101" charset="-122"/>
              </a:rPr>
              <a:t>强大的政党是在自我革命中锻造出来的。进入新时代，中国共产党持续推进党的建设新的伟大工程，从提出全面从严治党战略到全面阐述党的自我革命重要思想，每一步都是自我革命的理论升华；从开展党的群众路线教育实践活动到开展党纪学习教育，每一次都是自我革命的生动实践。党的自我革命（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有助于深化对共产党执政规律的认识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有助于保持和巩固党的长期执政地位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是为了加强党对社会事务的具体管理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是为了强化党的思想建设的统领作用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964690" y="23717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64405"/>
            <a:ext cx="1066990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【解析】本题考查全面从严治党。每一步都是自我革命的理论升华，说明党坚持自我革命有助于深化对共产党执政规律的认识，</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正确；进入新时代，党不断进行理论创新，开展党的群众路线教育实践活动、开展党纪学习教育，有助于保持党的先进性、纯洁性，保持和巩固党的长期执政地位，</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正确；中国共产党是执政党，发挥总揽全局、协调各方的领导核心作用，不对社会事务进行具体管理，</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错误；新时代党的建设要坚持以党的政治建设为统领，</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4965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浙江</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年</a:t>
            </a: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月</a:t>
            </a:r>
            <a:r>
              <a:rPr lang="en-US" altLang="zh-CN">
                <a:latin typeface="仿宋" panose="02010609060101010101" charset="-122"/>
                <a:ea typeface="仿宋" panose="02010609060101010101" charset="-122"/>
                <a:cs typeface="仿宋" panose="02010609060101010101" charset="-122"/>
              </a:rPr>
              <a:t>·9]</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宣传党的路线、方针、政策下基层，调查研究下基层，信访接待下基层，现场办公下基层</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是习近平同志在福建宁德工作时制定并身体力行的工作制度。</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四下基层</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体现了中国共产党（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加强政治建设，走在时代前列</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坚持实事求是，努力求真务实</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坚持依法执政，力求与时俱进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牢记群众观点，贯彻群众路线</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536065" y="17830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2650" y="4239260"/>
            <a:ext cx="1046670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【解析】本题考查党的群众观点和群众路线。调查研究下基层说明要坚持从实际出发、实事求是，</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四下基层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强调的是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基层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，体现了党的群众观点和群众路线，</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四下基层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的是党的群众路线，党的政治建设强调正确制定党的纲领和党在一定历史阶段的政治路线，正确制定与此相适应的各项工作方针政策，并用党的纲领、路线、方针和政策统一全党的思想和行为，通过正确处理党内矛盾，确保全党思想上、政治上的高度一致，使全党步调一致地沿着正确的政治方向前进，材料未涉及党的政治建设，</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不符合题意；依法执政强调党依据宪法和法律治理国家，材料未涉及依法执政，</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03822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安徽安庆一中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马克思曾经说过：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人们自己创造自己的历史，但是他们并不是随心所欲地创造，并不是在他们自己选定的条件下创造，而是在直接碰到的、既定的、从过去承继下来的条件下创造。</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中国共产党的下列做法符合该论断的是（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中国共产党对</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为什么革命，怎么样革命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的问题给出正确答案，把马克思列宁主义基本原理同中国的具体实际相结合</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全盘吸收马克思列宁主义，实行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农村包围城市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的正确革命道路</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认真研究近代中国基本国情，据此探索中华民族复兴之路</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消灭我国社会主要矛盾，推翻三座大山，建立中华人民共和国</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①③</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②④</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723380" y="176212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563110"/>
            <a:ext cx="103682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近代中国的基本国情和主要矛盾。题目中，马克思认为，人们并不是随心所欲地创造自己的历史，而是在直接碰到的、既定的、从过去承继下来的条件下创造。中国共产党人在认真研究近代中国基本国情的基础上，把马克思列宁主义基本原理同中国革命的具体实际相结合，对</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为什么革命，怎么样革命</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的问题给出正确答案，探索中华民族复兴之路，</a:t>
            </a:r>
            <a:r>
              <a:rPr lang="en-US" altLang="en-US" sz="1600">
                <a:latin typeface="黑体" panose="02010609060101010101" charset="-122"/>
                <a:ea typeface="黑体" panose="02010609060101010101" charset="-122"/>
                <a:cs typeface="黑体" panose="02010609060101010101" charset="-122"/>
                <a:sym typeface="+mn-ea"/>
              </a:rPr>
              <a:t>①③</a:t>
            </a:r>
            <a:r>
              <a:rPr lang="zh-CN" altLang="en-US" sz="1600">
                <a:latin typeface="黑体" panose="02010609060101010101" charset="-122"/>
                <a:ea typeface="黑体" panose="02010609060101010101" charset="-122"/>
                <a:cs typeface="黑体" panose="02010609060101010101" charset="-122"/>
                <a:sym typeface="+mn-ea"/>
              </a:rPr>
              <a:t>均符合该论断；</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全盘吸收</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说法错误，应该是辩证地吸收并与中国实际相结合，</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消灭我国社会主要矛盾</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说法错误，</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3.[</a:t>
            </a:r>
            <a:r>
              <a:rPr lang="zh-CN" altLang="en-US" sz="1600">
                <a:latin typeface="仿宋" panose="02010609060101010101" charset="-122"/>
                <a:ea typeface="仿宋" panose="02010609060101010101" charset="-122"/>
                <a:cs typeface="仿宋" panose="02010609060101010101" charset="-122"/>
              </a:rPr>
              <a:t>河北保定六校</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cs typeface="黑体" panose="02010609060101010101" charset="-122"/>
              </a:rPr>
              <a:t>新中国成立</a:t>
            </a:r>
            <a:r>
              <a:rPr lang="en-US" altLang="zh-CN" sz="1600">
                <a:latin typeface="黑体" panose="02010609060101010101" charset="-122"/>
                <a:ea typeface="黑体" panose="02010609060101010101" charset="-122"/>
                <a:cs typeface="黑体" panose="02010609060101010101" charset="-122"/>
              </a:rPr>
              <a:t>70</a:t>
            </a:r>
            <a:r>
              <a:rPr lang="zh-CN" altLang="en-US" sz="1600">
                <a:latin typeface="黑体" panose="02010609060101010101" charset="-122"/>
                <a:ea typeface="黑体" panose="02010609060101010101" charset="-122"/>
                <a:cs typeface="黑体" panose="02010609060101010101" charset="-122"/>
              </a:rPr>
              <a:t>多年来，中国共产党团结带领全国人民当家作主站起来，改革开放富起来，进入新时代迎来强起来，创造了中华民族从沉沦而奋起、由苦难而辉煌的命运转折，迎来了实现中华民族伟大复兴的光明前景。这表明（　　）</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新中国的成立标志着我国进入社会主义社会，人民成为国家和自己命运的主人</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改革开放和社会主义现代化建设的伟大成就为实现中华民族伟大复兴提供了体制保证和物质条件</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改革开放是承前启后、在新的历史条件下继续夺取中国特色社会主义伟大胜利的时代</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中国特色社会主义进入新时代，意味着中华民族迎来了从站起来、富起来到强起来的伟大飞跃</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en-US" altLang="en-US" sz="1600">
                <a:latin typeface="黑体" panose="02010609060101010101" charset="-122"/>
                <a:ea typeface="黑体" panose="02010609060101010101" charset="-122"/>
                <a:cs typeface="黑体" panose="02010609060101010101" charset="-122"/>
              </a:rPr>
              <a:t>②④</a:t>
            </a:r>
            <a:r>
              <a:rPr lang="en-US" altLang="zh-CN" sz="1600">
                <a:latin typeface="黑体" panose="02010609060101010101" charset="-122"/>
                <a:ea typeface="黑体" panose="02010609060101010101" charset="-122"/>
                <a:cs typeface="黑体" panose="02010609060101010101" charset="-122"/>
              </a:rPr>
              <a:t>  B.</a:t>
            </a:r>
            <a:r>
              <a:rPr lang="en-US" altLang="en-US" sz="1600">
                <a:latin typeface="黑体" panose="02010609060101010101" charset="-122"/>
                <a:ea typeface="黑体" panose="02010609060101010101" charset="-122"/>
                <a:cs typeface="黑体" panose="02010609060101010101" charset="-122"/>
              </a:rPr>
              <a:t>①③</a:t>
            </a:r>
            <a:r>
              <a:rPr lang="en-US" altLang="zh-CN" sz="1600">
                <a:latin typeface="黑体" panose="02010609060101010101" charset="-122"/>
                <a:ea typeface="黑体" panose="02010609060101010101" charset="-122"/>
                <a:cs typeface="黑体" panose="02010609060101010101" charset="-122"/>
              </a:rPr>
              <a:t>  C.</a:t>
            </a:r>
            <a:r>
              <a:rPr lang="en-US" altLang="en-US" sz="1600">
                <a:latin typeface="黑体" panose="02010609060101010101" charset="-122"/>
                <a:ea typeface="黑体" panose="02010609060101010101" charset="-122"/>
                <a:cs typeface="黑体" panose="02010609060101010101" charset="-122"/>
              </a:rPr>
              <a:t>①②</a:t>
            </a:r>
            <a:r>
              <a:rPr lang="en-US" altLang="zh-CN" sz="1600">
                <a:latin typeface="黑体" panose="02010609060101010101" charset="-122"/>
                <a:ea typeface="黑体" panose="02010609060101010101" charset="-122"/>
                <a:cs typeface="黑体" panose="02010609060101010101" charset="-122"/>
              </a:rPr>
              <a:t>  D.</a:t>
            </a:r>
            <a:r>
              <a:rPr lang="en-US" altLang="en-US" sz="1600">
                <a:latin typeface="黑体" panose="02010609060101010101" charset="-122"/>
                <a:ea typeface="黑体" panose="02010609060101010101" charset="-122"/>
                <a:cs typeface="黑体" panose="02010609060101010101" charset="-122"/>
              </a:rPr>
              <a:t>③④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029075" y="179260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3990975"/>
            <a:ext cx="10368280" cy="215582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【解析】本题考查新中国成立的意义、改革开放的意义、中国特色社会主义进入新时代的意义。</a:t>
            </a:r>
            <a:r>
              <a:rPr lang="en-US" altLang="zh-CN" sz="1600">
                <a:latin typeface="黑体" panose="02010609060101010101" charset="-122"/>
                <a:ea typeface="黑体" panose="02010609060101010101" charset="-122"/>
                <a:cs typeface="黑体" panose="02010609060101010101" charset="-122"/>
                <a:sym typeface="+mn-ea"/>
              </a:rPr>
              <a:t>1956</a:t>
            </a:r>
            <a:r>
              <a:rPr lang="zh-CN" altLang="en-US" sz="1600">
                <a:latin typeface="黑体" panose="02010609060101010101" charset="-122"/>
                <a:ea typeface="黑体" panose="02010609060101010101" charset="-122"/>
                <a:cs typeface="黑体" panose="02010609060101010101" charset="-122"/>
                <a:sym typeface="+mn-ea"/>
              </a:rPr>
              <a:t>年，生产资料私有制的社会主义改造取得了决定性的胜利，标志着我国从新民主主义到社会主义的转变，进入社会主义社会，</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说法错误；中国共产党团结带领中国人民，解放思想、锐意进取，创造了改革开放和社会主义现代化建设的伟大成就，为实现中华民族伟大复兴提供了充满活力的体制保证和快速发展的物质条件，</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符合题意；中国特色社会主义新时代是承前启后、继往开来、在新的历史条件下继续夺取中国特色社会主义伟大胜利的时代，</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说法错误；中国特色社会主义进入新时代，意味着中华民族迎来了从站起来、富起来到强起来的伟大飞跃，迎来了实现中华民族伟大复兴的光明前景，</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北京西城区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中国共产党第一次代表大会就提出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要特别注意组织工人，以共产主义精神教育他们</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。毛泽东同志指出，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无产阶级思想领导的问题，是一个非常重要的问题</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。对此分析正确的是（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在中国人民和中华民族的伟大觉醒中，中国共产党应运而生</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政党在阶级的基础上产生，在经济生活中具有不同利益的人群分裂为阶级</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中国共产党从思想上建党，保持党的先进性和纯洁性</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无产阶级和革命人民改造着客观世界，同时也改造着自己的主观世界</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360295" y="186880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334510"/>
            <a:ext cx="10368280" cy="160337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a:t>
            </a:r>
            <a:r>
              <a:rPr lang="zh-CN" altLang="en-US" sz="1600">
                <a:latin typeface="黑体" panose="02010609060101010101" charset="-122"/>
                <a:ea typeface="黑体" panose="02010609060101010101" charset="-122"/>
                <a:cs typeface="黑体" panose="02010609060101010101" charset="-122"/>
                <a:sym typeface="+mn-ea"/>
              </a:rPr>
              <a:t>本题考查没有共产党就没有新中国，坚持解放思想、实事求是、与时俱进、求真务实。题干强调思想上建党的问题，没有涉及中国共产党的诞生，</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不符合题意；题干强调中国共产党思想上建党的问题，没有涉及政党与阶级的关系，</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不符合题意；中共一大提出用共产主义精神教育工人以及毛泽东同志关于无产阶级思想领导的重要性认识，都体现了中国共产党重视思想建设问题，从思想上建党，保持党的先进性和纯洁性，也体现了无产阶级和革命人民改造着客观世界，同时也改造着自己的主观世界，</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3441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5.[</a:t>
            </a:r>
            <a:r>
              <a:rPr lang="zh-CN" altLang="en-US" sz="1600">
                <a:latin typeface="仿宋" panose="02010609060101010101" charset="-122"/>
                <a:ea typeface="仿宋" panose="02010609060101010101" charset="-122"/>
                <a:cs typeface="仿宋" panose="02010609060101010101" charset="-122"/>
              </a:rPr>
              <a:t>江苏盐城五校</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cs typeface="黑体" panose="02010609060101010101" charset="-122"/>
              </a:rPr>
              <a:t>江山就是人民，人民就是江山。一路走来，我们党紧紧依靠人民交出了一份又一份载入史册的答卷。面向未来，只有依靠人民才能创造新的历史伟业。坚持把实现人民对美好生活的向往作为现代化建设的出发点和落脚点，着力维护和促进社会公平正义，着力促进全体人民共同富裕，让人民生活更加幸福美好，就一定能汇聚起</a:t>
            </a:r>
            <a:r>
              <a:rPr lang="en-US" altLang="zh-CN" sz="1600">
                <a:latin typeface="黑体" panose="02010609060101010101" charset="-122"/>
                <a:ea typeface="黑体" panose="02010609060101010101" charset="-122"/>
                <a:cs typeface="黑体" panose="02010609060101010101" charset="-122"/>
              </a:rPr>
              <a:t>14</a:t>
            </a:r>
            <a:r>
              <a:rPr lang="zh-CN" altLang="en-US" sz="1600">
                <a:latin typeface="黑体" panose="02010609060101010101" charset="-122"/>
                <a:ea typeface="黑体" panose="02010609060101010101" charset="-122"/>
                <a:cs typeface="黑体" panose="02010609060101010101" charset="-122"/>
              </a:rPr>
              <a:t>亿多人民心往一处想、劲往一处使的磅礴力量，共同创造更加灿烂的明天。这充分说明（　　）</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必须坚定理想信念，筑牢团结奋斗的共同思想基础</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党和政府让现代化建设成果更多更公平惠及全体人民</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党和政府积极履行社会建设职能，始终为实现人民幸福而努力</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党把人民对美好生活的向往作为奋斗目标，依靠人民创造伟业</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en-US" altLang="en-US" sz="1600">
                <a:latin typeface="黑体" panose="02010609060101010101" charset="-122"/>
                <a:ea typeface="黑体" panose="02010609060101010101" charset="-122"/>
                <a:cs typeface="黑体" panose="02010609060101010101" charset="-122"/>
              </a:rPr>
              <a:t>①②</a:t>
            </a:r>
            <a:r>
              <a:rPr lang="en-US" altLang="zh-CN" sz="1600">
                <a:latin typeface="黑体" panose="02010609060101010101" charset="-122"/>
                <a:ea typeface="黑体" panose="02010609060101010101" charset="-122"/>
                <a:cs typeface="黑体" panose="02010609060101010101" charset="-122"/>
              </a:rPr>
              <a:t>  B.</a:t>
            </a:r>
            <a:r>
              <a:rPr lang="en-US" altLang="en-US" sz="1600">
                <a:latin typeface="黑体" panose="02010609060101010101" charset="-122"/>
                <a:ea typeface="黑体" panose="02010609060101010101" charset="-122"/>
                <a:cs typeface="黑体" panose="02010609060101010101" charset="-122"/>
              </a:rPr>
              <a:t>①③</a:t>
            </a:r>
            <a:r>
              <a:rPr lang="en-US" altLang="zh-CN" sz="1600">
                <a:latin typeface="黑体" panose="02010609060101010101" charset="-122"/>
                <a:ea typeface="黑体" panose="02010609060101010101" charset="-122"/>
                <a:cs typeface="黑体" panose="02010609060101010101" charset="-122"/>
              </a:rPr>
              <a:t>  C.</a:t>
            </a:r>
            <a:r>
              <a:rPr lang="en-US" altLang="en-US" sz="1600">
                <a:latin typeface="黑体" panose="02010609060101010101" charset="-122"/>
                <a:ea typeface="黑体" panose="02010609060101010101" charset="-122"/>
                <a:cs typeface="黑体" panose="02010609060101010101" charset="-122"/>
              </a:rPr>
              <a:t>②④</a:t>
            </a:r>
            <a:r>
              <a:rPr lang="en-US" altLang="zh-CN" sz="1600">
                <a:latin typeface="黑体" panose="02010609060101010101" charset="-122"/>
                <a:ea typeface="黑体" panose="02010609060101010101" charset="-122"/>
                <a:cs typeface="黑体" panose="02010609060101010101" charset="-122"/>
              </a:rPr>
              <a:t>  D.</a:t>
            </a:r>
            <a:r>
              <a:rPr lang="en-US" altLang="en-US" sz="1600">
                <a:latin typeface="黑体" panose="02010609060101010101" charset="-122"/>
                <a:ea typeface="黑体" panose="02010609060101010101" charset="-122"/>
                <a:cs typeface="黑体" panose="02010609060101010101" charset="-122"/>
              </a:rPr>
              <a:t>③④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212215" y="242316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47260"/>
            <a:ext cx="103682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新时代、中国共产党的执政理念。材料表明，党和政府坚持以人民为中心的发展思想，只有依靠人民才能创造新的历史伟业，着力维护和促进社会公平正义，让现代化建设成果更多更公平惠及全体人民，</a:t>
            </a:r>
            <a:r>
              <a:rPr lang="en-US" altLang="en-US" sz="1600">
                <a:latin typeface="黑体" panose="02010609060101010101" charset="-122"/>
                <a:ea typeface="黑体" panose="02010609060101010101" charset="-122"/>
                <a:cs typeface="黑体" panose="02010609060101010101" charset="-122"/>
                <a:sym typeface="+mn-ea"/>
              </a:rPr>
              <a:t>②④</a:t>
            </a:r>
            <a:r>
              <a:rPr lang="zh-CN" altLang="en-US" sz="1600">
                <a:latin typeface="黑体" panose="02010609060101010101" charset="-122"/>
                <a:ea typeface="黑体" panose="02010609060101010101" charset="-122"/>
                <a:cs typeface="黑体" panose="02010609060101010101" charset="-122"/>
                <a:sym typeface="+mn-ea"/>
              </a:rPr>
              <a:t>符合题意；材料强调的是面向未来，只有依靠人民才能创造新的历史伟业，未涉及理想信念，</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排除；党不是国家机关，不履行国家职能，</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广东东莞七校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地处云南怒江独龙江峡谷深处的独龙江乡，是全国最后一个通公路的乡镇，在未通公路之前，当地人民生活一直处于贫困状态。党的十八大以来，该乡党组织、带领群众挪穷窝、兴产业、树新风，啃下了深度贫困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硬骨头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，实现了从贫穷落后到全面脱贫的历史性跨越，正阔步走在乡村振兴的道路上。独龙江乡的巨变，生动诠释了（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党牢记和践行初心和使命，坚持为人民谋幸福</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党坚持把人民对美好生活的向往作为最终奋斗目标</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党员的先锋模范作用在不同历史时期内容不同</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党坚持和践行立党为公、执政为民理念</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cs typeface="黑体" panose="02010609060101010101" charset="-122"/>
              </a:rPr>
              <a:t>A.</a:t>
            </a:r>
            <a:r>
              <a:rPr lang="en-US" altLang="en-US">
                <a:latin typeface="黑体" panose="02010609060101010101" charset="-122"/>
                <a:ea typeface="黑体" panose="02010609060101010101" charset="-122"/>
                <a:cs typeface="黑体" panose="02010609060101010101" charset="-122"/>
              </a:rPr>
              <a:t>①②</a:t>
            </a:r>
            <a:r>
              <a:rPr lang="en-US" altLang="zh-CN">
                <a:latin typeface="黑体" panose="02010609060101010101" charset="-122"/>
                <a:ea typeface="黑体" panose="02010609060101010101" charset="-122"/>
                <a:cs typeface="黑体" panose="02010609060101010101" charset="-122"/>
              </a:rPr>
              <a:t>  B.</a:t>
            </a:r>
            <a:r>
              <a:rPr lang="en-US" altLang="en-US">
                <a:latin typeface="黑体" panose="02010609060101010101" charset="-122"/>
                <a:ea typeface="黑体" panose="02010609060101010101" charset="-122"/>
                <a:cs typeface="黑体" panose="02010609060101010101" charset="-122"/>
              </a:rPr>
              <a:t>①④</a:t>
            </a:r>
            <a:r>
              <a:rPr lang="en-US" altLang="zh-CN">
                <a:latin typeface="黑体" panose="02010609060101010101" charset="-122"/>
                <a:ea typeface="黑体" panose="02010609060101010101" charset="-122"/>
                <a:cs typeface="黑体" panose="02010609060101010101" charset="-122"/>
              </a:rPr>
              <a:t>  C.</a:t>
            </a:r>
            <a:r>
              <a:rPr lang="en-US" altLang="en-US">
                <a:latin typeface="黑体" panose="02010609060101010101" charset="-122"/>
                <a:ea typeface="黑体" panose="02010609060101010101" charset="-122"/>
                <a:cs typeface="黑体" panose="02010609060101010101" charset="-122"/>
              </a:rPr>
              <a:t>②③</a:t>
            </a:r>
            <a:r>
              <a:rPr lang="en-US" altLang="zh-CN">
                <a:latin typeface="黑体" panose="02010609060101010101" charset="-122"/>
                <a:ea typeface="黑体" panose="02010609060101010101" charset="-122"/>
                <a:cs typeface="黑体" panose="02010609060101010101" charset="-122"/>
              </a:rPr>
              <a:t>  D.</a:t>
            </a:r>
            <a:r>
              <a:rPr lang="en-US" altLang="en-US">
                <a:latin typeface="黑体" panose="02010609060101010101" charset="-122"/>
                <a:ea typeface="黑体" panose="02010609060101010101" charset="-122"/>
                <a:cs typeface="黑体" panose="02010609060101010101" charset="-122"/>
              </a:rPr>
              <a:t>③④</a:t>
            </a:r>
            <a:endParaRPr lang="en-US"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360285" y="229362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79645"/>
            <a:ext cx="103682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中国共产党的执政理念。独龙江乡的巨变是当地党组织坚持群众路线，带领当地群众脱贫致富，推动乡村振兴的成果，生动诠释了中国共产党牢记和践行初心和使命，坚持为人民谋幸福，践行立党为公、执政为民的理念，</a:t>
            </a:r>
            <a:r>
              <a:rPr lang="en-US" altLang="en-US" sz="1600">
                <a:latin typeface="黑体" panose="02010609060101010101" charset="-122"/>
                <a:ea typeface="黑体" panose="02010609060101010101" charset="-122"/>
                <a:cs typeface="黑体" panose="02010609060101010101" charset="-122"/>
                <a:sym typeface="+mn-ea"/>
              </a:rPr>
              <a:t>①④</a:t>
            </a:r>
            <a:r>
              <a:rPr lang="zh-CN" altLang="en-US" sz="1600">
                <a:latin typeface="黑体" panose="02010609060101010101" charset="-122"/>
                <a:ea typeface="黑体" panose="02010609060101010101" charset="-122"/>
                <a:cs typeface="黑体" panose="02010609060101010101" charset="-122"/>
                <a:sym typeface="+mn-ea"/>
              </a:rPr>
              <a:t>正确；人民对美好生活的向往是党的奋斗目标，但党的最终奋斗目标是实现共产主义，</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错误；材料不体现党员的先锋模范作用在不同历史时期内容不同，</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663315"/>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7.[</a:t>
            </a:r>
            <a:r>
              <a:rPr lang="zh-CN" altLang="en-US" sz="1600">
                <a:latin typeface="仿宋" panose="02010609060101010101" charset="-122"/>
                <a:ea typeface="仿宋" panose="02010609060101010101" charset="-122"/>
                <a:cs typeface="仿宋" panose="02010609060101010101" charset="-122"/>
              </a:rPr>
              <a:t>甘肃白银</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模拟</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cs typeface="黑体" panose="02010609060101010101" charset="-122"/>
              </a:rPr>
              <a:t>基层是贯彻落实党中央决策部署的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最后一公里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。对照《整治形式主义为基层减负若干规定》，记者探访了</a:t>
            </a:r>
            <a:r>
              <a:rPr lang="en-US" altLang="zh-CN" sz="1600">
                <a:latin typeface="黑体" panose="02010609060101010101" charset="-122"/>
                <a:ea typeface="黑体" panose="02010609060101010101" charset="-122"/>
                <a:cs typeface="黑体" panose="02010609060101010101" charset="-122"/>
              </a:rPr>
              <a:t>M</a:t>
            </a:r>
            <a:r>
              <a:rPr lang="zh-CN" altLang="en-US" sz="1600">
                <a:latin typeface="黑体" panose="02010609060101010101" charset="-122"/>
                <a:ea typeface="黑体" panose="02010609060101010101" charset="-122"/>
                <a:cs typeface="黑体" panose="02010609060101010101" charset="-122"/>
              </a:rPr>
              <a:t>市基层，感受到了减负带来的新变化（如下表）。这一变化说明基层党组织（　　）</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坚持解放思想，转变工作作风，提升工作效率</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坚持求真务实，防止数字</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赋能</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变成</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负能</a:t>
            </a:r>
            <a:r>
              <a:rPr lang="en-US" altLang="zh-CN" sz="1600">
                <a:latin typeface="黑体" panose="02010609060101010101" charset="-122"/>
                <a:ea typeface="黑体" panose="02010609060101010101" charset="-122"/>
                <a:cs typeface="黑体" panose="02010609060101010101" charset="-122"/>
              </a:rPr>
              <a:t>”</a:t>
            </a:r>
            <a:endParaRPr lang="en-US" altLang="zh-CN"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坚持规范执法，提高治理效能，提升群众满意度</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坚持依法行政，防止基层行为脱离法治轨道</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cs typeface="黑体" panose="02010609060101010101" charset="-122"/>
              </a:rPr>
              <a:t>A.</a:t>
            </a:r>
            <a:r>
              <a:rPr lang="en-US" altLang="en-US" sz="1600">
                <a:latin typeface="黑体" panose="02010609060101010101" charset="-122"/>
                <a:ea typeface="黑体" panose="02010609060101010101" charset="-122"/>
                <a:cs typeface="黑体" panose="02010609060101010101" charset="-122"/>
              </a:rPr>
              <a:t>①②</a:t>
            </a:r>
            <a:r>
              <a:rPr lang="en-US" altLang="zh-CN" sz="1600">
                <a:latin typeface="黑体" panose="02010609060101010101" charset="-122"/>
                <a:ea typeface="黑体" panose="02010609060101010101" charset="-122"/>
                <a:cs typeface="黑体" panose="02010609060101010101" charset="-122"/>
              </a:rPr>
              <a:t>  B.</a:t>
            </a:r>
            <a:r>
              <a:rPr lang="en-US" altLang="en-US" sz="1600">
                <a:latin typeface="黑体" panose="02010609060101010101" charset="-122"/>
                <a:ea typeface="黑体" panose="02010609060101010101" charset="-122"/>
                <a:cs typeface="黑体" panose="02010609060101010101" charset="-122"/>
              </a:rPr>
              <a:t>①④</a:t>
            </a:r>
            <a:r>
              <a:rPr lang="en-US" altLang="zh-CN" sz="1600">
                <a:latin typeface="黑体" panose="02010609060101010101" charset="-122"/>
                <a:ea typeface="黑体" panose="02010609060101010101" charset="-122"/>
                <a:cs typeface="黑体" panose="02010609060101010101" charset="-122"/>
              </a:rPr>
              <a:t>  C.</a:t>
            </a:r>
            <a:r>
              <a:rPr lang="en-US" altLang="en-US" sz="1600">
                <a:latin typeface="黑体" panose="02010609060101010101" charset="-122"/>
                <a:ea typeface="黑体" panose="02010609060101010101" charset="-122"/>
                <a:cs typeface="黑体" panose="02010609060101010101" charset="-122"/>
              </a:rPr>
              <a:t>②③</a:t>
            </a:r>
            <a:r>
              <a:rPr lang="en-US" altLang="zh-CN" sz="1600">
                <a:latin typeface="黑体" panose="02010609060101010101" charset="-122"/>
                <a:ea typeface="黑体" panose="02010609060101010101" charset="-122"/>
                <a:cs typeface="黑体" panose="02010609060101010101" charset="-122"/>
              </a:rPr>
              <a:t>  D.</a:t>
            </a:r>
            <a:r>
              <a:rPr lang="en-US" altLang="en-US" sz="1600">
                <a:latin typeface="黑体" panose="02010609060101010101" charset="-122"/>
                <a:ea typeface="黑体" panose="02010609060101010101" charset="-122"/>
                <a:cs typeface="黑体" panose="02010609060101010101" charset="-122"/>
              </a:rPr>
              <a:t>③④</a:t>
            </a:r>
            <a:endParaRPr lang="en-US" altLang="en-US" sz="1600">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824085" y="143700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graphicFrame>
        <p:nvGraphicFramePr>
          <p:cNvPr id="6" name="表格 5"/>
          <p:cNvGraphicFramePr/>
          <p:nvPr/>
        </p:nvGraphicFramePr>
        <p:xfrm>
          <a:off x="1541780" y="1951990"/>
          <a:ext cx="9108440" cy="1116330"/>
        </p:xfrm>
        <a:graphic>
          <a:graphicData uri="http://schemas.openxmlformats.org/drawingml/2006/table">
            <a:tbl>
              <a:tblPr/>
              <a:tblGrid>
                <a:gridCol w="4554220"/>
                <a:gridCol w="4554220"/>
              </a:tblGrid>
              <a:tr h="55816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一个地级市的党委、政府和</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两办</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制发的规范性文件同比减少</a:t>
                      </a:r>
                      <a:r>
                        <a:rPr lang="en-US" altLang="zh-CN" sz="1400">
                          <a:latin typeface="Times New Roman" panose="02020603050405020304"/>
                          <a:ea typeface="宋体" panose="02010600030101010101" pitchFamily="2" charset="-122"/>
                        </a:rPr>
                        <a:t>25%</a:t>
                      </a:r>
                      <a:endParaRPr lang="en-US" alt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一名基层干部的工作群由</a:t>
                      </a:r>
                      <a:r>
                        <a:rPr lang="en-US" altLang="zh-CN" sz="1400">
                          <a:latin typeface="Times New Roman" panose="02020603050405020304"/>
                          <a:ea typeface="宋体" panose="02010600030101010101" pitchFamily="2" charset="-122"/>
                        </a:rPr>
                        <a:t>50</a:t>
                      </a:r>
                      <a:r>
                        <a:rPr lang="zh-CN" sz="1400">
                          <a:latin typeface="宋体" panose="02010600030101010101" pitchFamily="2" charset="-122"/>
                          <a:ea typeface="宋体" panose="02010600030101010101" pitchFamily="2" charset="-122"/>
                        </a:rPr>
                        <a:t>多个减至</a:t>
                      </a:r>
                      <a:r>
                        <a:rPr lang="en-US" altLang="zh-CN" sz="1400">
                          <a:latin typeface="Times New Roman" panose="02020603050405020304"/>
                          <a:ea typeface="宋体" panose="02010600030101010101" pitchFamily="2" charset="-122"/>
                        </a:rPr>
                        <a:t>2</a:t>
                      </a:r>
                      <a:r>
                        <a:rPr lang="zh-CN" sz="1400">
                          <a:latin typeface="宋体" panose="02010600030101010101" pitchFamily="2" charset="-122"/>
                          <a:ea typeface="宋体" panose="02010600030101010101" pitchFamily="2" charset="-122"/>
                        </a:rPr>
                        <a:t>个</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8165">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一个村党群服务中心的挂牌由</a:t>
                      </a:r>
                      <a:r>
                        <a:rPr lang="en-US" altLang="zh-CN" sz="1400">
                          <a:latin typeface="Times New Roman" panose="02020603050405020304"/>
                          <a:ea typeface="宋体" panose="02010600030101010101" pitchFamily="2" charset="-122"/>
                        </a:rPr>
                        <a:t>20</a:t>
                      </a:r>
                      <a:r>
                        <a:rPr lang="zh-CN" sz="1400">
                          <a:latin typeface="宋体" panose="02010600030101010101" pitchFamily="2" charset="-122"/>
                          <a:ea typeface="宋体" panose="02010600030101010101" pitchFamily="2" charset="-122"/>
                        </a:rPr>
                        <a:t>多块清理至</a:t>
                      </a:r>
                      <a:r>
                        <a:rPr lang="en-US" altLang="zh-CN" sz="1400">
                          <a:latin typeface="Times New Roman" panose="02020603050405020304"/>
                          <a:ea typeface="宋体" panose="02010600030101010101" pitchFamily="2" charset="-122"/>
                        </a:rPr>
                        <a:t>4</a:t>
                      </a:r>
                      <a:r>
                        <a:rPr lang="zh-CN" sz="1400">
                          <a:latin typeface="宋体" panose="02010600030101010101" pitchFamily="2" charset="-122"/>
                          <a:ea typeface="宋体" panose="02010600030101010101" pitchFamily="2" charset="-122"/>
                        </a:rPr>
                        <a:t>块</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一名镇党委书记</a:t>
                      </a:r>
                      <a:r>
                        <a:rPr lang="zh-CN" sz="1400">
                          <a:latin typeface="Times New Roman" panose="02020603050405020304"/>
                          <a:ea typeface="宋体" panose="02010600030101010101" pitchFamily="2" charset="-122"/>
                        </a:rPr>
                        <a:t>参加的会议次数与时长缩减</a:t>
                      </a:r>
                      <a:r>
                        <a:rPr lang="en-US" altLang="zh-CN" sz="1400">
                          <a:latin typeface="Times New Roman" panose="02020603050405020304"/>
                          <a:ea typeface="宋体" panose="02010600030101010101" pitchFamily="2" charset="-122"/>
                        </a:rPr>
                        <a:t>1/3</a:t>
                      </a:r>
                      <a:endParaRPr lang="en-US" alt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7" name="文本框 6"/>
          <p:cNvSpPr txBox="1"/>
          <p:nvPr/>
        </p:nvSpPr>
        <p:spPr>
          <a:xfrm>
            <a:off x="865505" y="4896485"/>
            <a:ext cx="10368280" cy="97599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【解析】本题考查坚持解放思想、实事求是、与时俱进、求真务实。材料中强调了</a:t>
            </a:r>
            <a:r>
              <a:rPr lang="en-US" altLang="zh-CN" sz="1600">
                <a:latin typeface="黑体" panose="02010609060101010101" charset="-122"/>
                <a:ea typeface="黑体" panose="02010609060101010101" charset="-122"/>
                <a:cs typeface="黑体" panose="02010609060101010101" charset="-122"/>
                <a:sym typeface="+mn-ea"/>
              </a:rPr>
              <a:t>M</a:t>
            </a:r>
            <a:r>
              <a:rPr lang="zh-CN" altLang="en-US" sz="1600">
                <a:latin typeface="黑体" panose="02010609060101010101" charset="-122"/>
                <a:ea typeface="黑体" panose="02010609060101010101" charset="-122"/>
                <a:cs typeface="黑体" panose="02010609060101010101" charset="-122"/>
                <a:sym typeface="+mn-ea"/>
              </a:rPr>
              <a:t>市基层落实《整治形式主义为基层减负若干规定》，体现了基层党组织坚持解放思想，转变工作作风，提升工作效率，坚持求真务实，防止数字</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赋能</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变成</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负能</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a:t>
            </a:r>
            <a:r>
              <a:rPr lang="en-US" altLang="en-US" sz="1600">
                <a:latin typeface="黑体" panose="02010609060101010101" charset="-122"/>
                <a:ea typeface="黑体" panose="02010609060101010101" charset="-122"/>
                <a:cs typeface="黑体" panose="02010609060101010101" charset="-122"/>
                <a:sym typeface="+mn-ea"/>
              </a:rPr>
              <a:t>①②</a:t>
            </a:r>
            <a:r>
              <a:rPr lang="zh-CN" altLang="en-US" sz="1600">
                <a:latin typeface="黑体" panose="02010609060101010101" charset="-122"/>
                <a:ea typeface="黑体" panose="02010609060101010101" charset="-122"/>
                <a:cs typeface="黑体" panose="02010609060101010101" charset="-122"/>
                <a:sym typeface="+mn-ea"/>
              </a:rPr>
              <a:t>正确。规范执法、依法行政的主体是政府，</a:t>
            </a:r>
            <a:r>
              <a:rPr lang="en-US" altLang="en-US" sz="1600">
                <a:latin typeface="黑体" panose="02010609060101010101" charset="-122"/>
                <a:ea typeface="黑体" panose="02010609060101010101" charset="-122"/>
                <a:cs typeface="黑体" panose="02010609060101010101" charset="-122"/>
                <a:sym typeface="+mn-ea"/>
              </a:rPr>
              <a:t>③④</a:t>
            </a:r>
            <a:r>
              <a:rPr lang="zh-CN" altLang="en-US" sz="1600">
                <a:latin typeface="黑体" panose="02010609060101010101" charset="-122"/>
                <a:ea typeface="黑体" panose="02010609060101010101" charset="-122"/>
                <a:cs typeface="黑体" panose="02010609060101010101" charset="-122"/>
                <a:sym typeface="+mn-ea"/>
              </a:rPr>
              <a:t>不选。</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7" grpId="0"/>
      <p:bldP spid="7"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commondata" val="eyJoZGlkIjoiMDkxZjZiMGUxZjVhNWRlODlmODBiNjlkN2UzMjcxZDEifQ=="/>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14106</Words>
  <Application>WPS 演示</Application>
  <PresentationFormat>宽屏</PresentationFormat>
  <Paragraphs>410</Paragraphs>
  <Slides>36</Slides>
  <Notes>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36</vt:i4>
      </vt:variant>
    </vt:vector>
  </HeadingPairs>
  <TitlesOfParts>
    <vt:vector size="49" baseType="lpstr">
      <vt:lpstr>Arial</vt:lpstr>
      <vt:lpstr>宋体</vt:lpstr>
      <vt:lpstr>Wingdings</vt:lpstr>
      <vt:lpstr>Wingdings</vt:lpstr>
      <vt:lpstr>黑体</vt:lpstr>
      <vt:lpstr>微软雅黑</vt:lpstr>
      <vt:lpstr>微软雅黑</vt:lpstr>
      <vt:lpstr>仿宋</vt:lpstr>
      <vt:lpstr>Times New Roman</vt:lpstr>
      <vt:lpstr>Arial Unicode MS</vt:lpstr>
      <vt:lpstr>Calibri</vt:lpstr>
      <vt:lpstr>楷体</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196</cp:revision>
  <dcterms:created xsi:type="dcterms:W3CDTF">2019-06-19T02:08:00Z</dcterms:created>
  <dcterms:modified xsi:type="dcterms:W3CDTF">2025-10-29T02:23:58Z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25532C59996945C8AC9A9B888E2A2514_13</vt:lpwstr>
  </property>
</Properties>
</file>